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60"/>
  </p:notesMasterIdLst>
  <p:sldIdLst>
    <p:sldId id="256" r:id="rId2"/>
    <p:sldId id="260" r:id="rId3"/>
    <p:sldId id="282" r:id="rId4"/>
    <p:sldId id="257" r:id="rId5"/>
    <p:sldId id="306" r:id="rId6"/>
    <p:sldId id="262" r:id="rId7"/>
    <p:sldId id="357" r:id="rId8"/>
    <p:sldId id="358" r:id="rId9"/>
    <p:sldId id="265" r:id="rId10"/>
    <p:sldId id="266" r:id="rId11"/>
    <p:sldId id="384" r:id="rId12"/>
    <p:sldId id="263" r:id="rId13"/>
    <p:sldId id="267" r:id="rId14"/>
    <p:sldId id="293" r:id="rId15"/>
    <p:sldId id="356" r:id="rId16"/>
    <p:sldId id="270" r:id="rId17"/>
    <p:sldId id="272" r:id="rId18"/>
    <p:sldId id="274" r:id="rId19"/>
    <p:sldId id="385" r:id="rId20"/>
    <p:sldId id="386" r:id="rId21"/>
    <p:sldId id="375" r:id="rId22"/>
    <p:sldId id="376" r:id="rId23"/>
    <p:sldId id="378" r:id="rId24"/>
    <p:sldId id="310" r:id="rId25"/>
    <p:sldId id="279" r:id="rId26"/>
    <p:sldId id="325" r:id="rId27"/>
    <p:sldId id="268" r:id="rId28"/>
    <p:sldId id="324"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43" r:id="rId42"/>
    <p:sldId id="344" r:id="rId43"/>
    <p:sldId id="345" r:id="rId44"/>
    <p:sldId id="350" r:id="rId45"/>
    <p:sldId id="347" r:id="rId46"/>
    <p:sldId id="348" r:id="rId47"/>
    <p:sldId id="321" r:id="rId48"/>
    <p:sldId id="298" r:id="rId49"/>
    <p:sldId id="338" r:id="rId50"/>
    <p:sldId id="295" r:id="rId51"/>
    <p:sldId id="299" r:id="rId52"/>
    <p:sldId id="300" r:id="rId53"/>
    <p:sldId id="301" r:id="rId54"/>
    <p:sldId id="302" r:id="rId55"/>
    <p:sldId id="303" r:id="rId56"/>
    <p:sldId id="304" r:id="rId57"/>
    <p:sldId id="305" r:id="rId58"/>
    <p:sldId id="276"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60"/>
  </p:normalViewPr>
  <p:slideViewPr>
    <p:cSldViewPr>
      <p:cViewPr varScale="1">
        <p:scale>
          <a:sx n="60" d="100"/>
          <a:sy n="60" d="100"/>
        </p:scale>
        <p:origin x="148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F3B50-6064-486F-9AE5-C38CC3FC9A78}" type="datetimeFigureOut">
              <a:rPr lang="en-US" smtClean="0"/>
              <a:t>12/7/2023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DEC6E-DE94-43B2-AB91-4BFBB63FF677}" type="slidenum">
              <a:rPr lang="en-US" smtClean="0"/>
              <a:t>‹#›</a:t>
            </a:fld>
            <a:endParaRPr lang="en-US"/>
          </a:p>
        </p:txBody>
      </p:sp>
    </p:spTree>
    <p:extLst>
      <p:ext uri="{BB962C8B-B14F-4D97-AF65-F5344CB8AC3E}">
        <p14:creationId xmlns:p14="http://schemas.microsoft.com/office/powerpoint/2010/main" val="3817220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42F73FCD-87C1-4201-92A1-982CD1DCEDB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44C64-5203-44D0-B81C-1EF117EC3608}"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2F73FCD-87C1-4201-92A1-982CD1DCEDB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44C64-5203-44D0-B81C-1EF117EC36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2F73FCD-87C1-4201-92A1-982CD1DCEDBA}" type="datetimeFigureOut">
              <a:rPr lang="en-US" smtClean="0"/>
              <a:t>12/7/2023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F5544C64-5203-44D0-B81C-1EF117EC36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2F73FCD-87C1-4201-92A1-982CD1DCEDB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44C64-5203-44D0-B81C-1EF117EC360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2F73FCD-87C1-4201-92A1-982CD1DCEDBA}"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44C64-5203-44D0-B81C-1EF117EC360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2F73FCD-87C1-4201-92A1-982CD1DCEDBA}"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44C64-5203-44D0-B81C-1EF117EC360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2F73FCD-87C1-4201-92A1-982CD1DCEDBA}"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544C64-5203-44D0-B81C-1EF117EC360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2F73FCD-87C1-4201-92A1-982CD1DCEDBA}"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544C64-5203-44D0-B81C-1EF117EC360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73FCD-87C1-4201-92A1-982CD1DCEDBA}"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544C64-5203-44D0-B81C-1EF117EC36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2F73FCD-87C1-4201-92A1-982CD1DCEDBA}"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44C64-5203-44D0-B81C-1EF117EC3608}"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2F73FCD-87C1-4201-92A1-982CD1DCEDBA}" type="datetimeFigureOut">
              <a:rPr lang="en-US" smtClean="0"/>
              <a:t>12/7/2023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F5544C64-5203-44D0-B81C-1EF117EC360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2F73FCD-87C1-4201-92A1-982CD1DCEDBA}" type="datetimeFigureOut">
              <a:rPr lang="en-US" smtClean="0"/>
              <a:t>12/7/2023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5544C64-5203-44D0-B81C-1EF117EC360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texas4hfoundation.org/what-we-d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328416"/>
            <a:ext cx="8077200" cy="1673352"/>
          </a:xfrm>
        </p:spPr>
        <p:txBody>
          <a:bodyPr>
            <a:normAutofit/>
          </a:bodyPr>
          <a:lstStyle/>
          <a:p>
            <a:r>
              <a:rPr lang="en-US" dirty="0"/>
              <a:t>District 10 4-H Foundation </a:t>
            </a:r>
            <a:br>
              <a:rPr lang="en-US" dirty="0"/>
            </a:br>
            <a:r>
              <a:rPr lang="en-US" dirty="0"/>
              <a:t>Scholarship Workshop</a:t>
            </a:r>
          </a:p>
        </p:txBody>
      </p:sp>
      <p:sp>
        <p:nvSpPr>
          <p:cNvPr id="3" name="Subtitle 2"/>
          <p:cNvSpPr>
            <a:spLocks noGrp="1"/>
          </p:cNvSpPr>
          <p:nvPr>
            <p:ph type="subTitle" idx="1"/>
          </p:nvPr>
        </p:nvSpPr>
        <p:spPr>
          <a:xfrm>
            <a:off x="381000" y="1929809"/>
            <a:ext cx="8077200" cy="1499616"/>
          </a:xfrm>
        </p:spPr>
        <p:txBody>
          <a:bodyPr/>
          <a:lstStyle/>
          <a:p>
            <a:r>
              <a:rPr lang="en-US" dirty="0"/>
              <a:t>Revised: Dec. 2023</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2970" y="3522249"/>
            <a:ext cx="1277625" cy="1295400"/>
          </a:xfrm>
          <a:prstGeom prst="rect">
            <a:avLst/>
          </a:prstGeom>
        </p:spPr>
      </p:pic>
    </p:spTree>
    <p:extLst>
      <p:ext uri="{BB962C8B-B14F-4D97-AF65-F5344CB8AC3E}">
        <p14:creationId xmlns:p14="http://schemas.microsoft.com/office/powerpoint/2010/main" val="121868779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40B2CD-7604-4902-8256-146C28D53225}"/>
              </a:ext>
            </a:extLst>
          </p:cNvPr>
          <p:cNvSpPr>
            <a:spLocks noGrp="1"/>
          </p:cNvSpPr>
          <p:nvPr>
            <p:ph idx="1"/>
          </p:nvPr>
        </p:nvSpPr>
        <p:spPr>
          <a:xfrm>
            <a:off x="466060" y="1816912"/>
            <a:ext cx="8267700" cy="5041088"/>
          </a:xfrm>
        </p:spPr>
        <p:txBody>
          <a:bodyPr>
            <a:normAutofit fontScale="32500" lnSpcReduction="20000"/>
          </a:bodyPr>
          <a:lstStyle/>
          <a:p>
            <a:pPr eaLnBrk="1" hangingPunct="1">
              <a:defRPr/>
            </a:pPr>
            <a:r>
              <a:rPr lang="en-US" altLang="en-US" sz="7400" dirty="0">
                <a:ea typeface="ＭＳ Ｐゴシック" panose="020B0600070205080204" pitchFamily="34" charset="-128"/>
              </a:rPr>
              <a:t>Completed and passed all necessary standardized test(s)/requirements for graduation and met the entrance requirements for the college/university for which formal application has been made.</a:t>
            </a:r>
          </a:p>
          <a:p>
            <a:pPr eaLnBrk="1" hangingPunct="1">
              <a:defRPr/>
            </a:pPr>
            <a:r>
              <a:rPr lang="en-US" altLang="en-US" sz="7400" dirty="0">
                <a:ea typeface="ＭＳ Ｐゴシック" panose="020B0600070205080204" pitchFamily="34" charset="-128"/>
              </a:rPr>
              <a:t>Submit a 2024 scholarship application</a:t>
            </a:r>
          </a:p>
          <a:p>
            <a:pPr lvl="1" eaLnBrk="1" hangingPunct="1">
              <a:defRPr/>
            </a:pPr>
            <a:r>
              <a:rPr lang="en-US" altLang="en-US" sz="7400" dirty="0">
                <a:ea typeface="ＭＳ Ｐゴシック" panose="020B0600070205080204" pitchFamily="34" charset="-128"/>
              </a:rPr>
              <a:t>Only required supplemental documents have been included – transcript, FAFSA, Courageous Heart letters (if applicable).</a:t>
            </a:r>
          </a:p>
          <a:p>
            <a:pPr marL="274320" lvl="1" indent="0" eaLnBrk="1" hangingPunct="1">
              <a:buNone/>
              <a:defRPr/>
            </a:pPr>
            <a:endParaRPr lang="en-US" altLang="en-US" sz="7400" dirty="0">
              <a:ea typeface="ＭＳ Ｐゴシック" panose="020B0600070205080204" pitchFamily="34" charset="-128"/>
            </a:endParaRPr>
          </a:p>
          <a:p>
            <a:pPr lvl="1" eaLnBrk="1" hangingPunct="1">
              <a:defRPr/>
            </a:pPr>
            <a:r>
              <a:rPr lang="en-US" altLang="en-US" sz="7400" dirty="0">
                <a:highlight>
                  <a:srgbClr val="FFFF00"/>
                </a:highlight>
                <a:ea typeface="ＭＳ Ｐゴシック" panose="020B0600070205080204" pitchFamily="34" charset="-128"/>
              </a:rPr>
              <a:t>DO NOT submit application before fall grades have been added to the transcript.  </a:t>
            </a:r>
            <a:r>
              <a:rPr lang="en-US" altLang="en-US" sz="7400" i="1" dirty="0">
                <a:ea typeface="ＭＳ Ｐゴシック" panose="020B0600070205080204" pitchFamily="34" charset="-128"/>
              </a:rPr>
              <a:t>(In most cases, not submitting in December as likely do not have updated transcript)</a:t>
            </a:r>
          </a:p>
          <a:p>
            <a:pPr eaLnBrk="1" hangingPunct="1">
              <a:defRPr/>
            </a:pPr>
            <a:r>
              <a:rPr lang="en-US" altLang="en-US" sz="7400" dirty="0">
                <a:ea typeface="ＭＳ Ｐゴシック" panose="020B0600070205080204" pitchFamily="34" charset="-128"/>
              </a:rPr>
              <a:t>Application must be complete and correct</a:t>
            </a:r>
          </a:p>
          <a:p>
            <a:pPr eaLnBrk="1" hangingPunct="1">
              <a:defRPr/>
            </a:pPr>
            <a:r>
              <a:rPr lang="en-US" altLang="en-US" sz="7400" dirty="0">
                <a:solidFill>
                  <a:srgbClr val="FF0000"/>
                </a:solidFill>
                <a:ea typeface="ＭＳ Ｐゴシック" panose="020B0600070205080204" pitchFamily="34" charset="-128"/>
              </a:rPr>
              <a:t>Once submitted, no updates allowed</a:t>
            </a:r>
          </a:p>
          <a:p>
            <a:pPr eaLnBrk="1" hangingPunct="1">
              <a:defRPr/>
            </a:pPr>
            <a:endParaRPr lang="en-US" dirty="0"/>
          </a:p>
        </p:txBody>
      </p:sp>
      <p:sp>
        <p:nvSpPr>
          <p:cNvPr id="4" name="Title 1">
            <a:extLst>
              <a:ext uri="{FF2B5EF4-FFF2-40B4-BE49-F238E27FC236}">
                <a16:creationId xmlns:a16="http://schemas.microsoft.com/office/drawing/2014/main" id="{8027F486-7793-48BE-932F-35D1142633A6}"/>
              </a:ext>
            </a:extLst>
          </p:cNvPr>
          <p:cNvSpPr txBox="1">
            <a:spLocks/>
          </p:cNvSpPr>
          <p:nvPr/>
        </p:nvSpPr>
        <p:spPr>
          <a:xfrm>
            <a:off x="228600" y="381000"/>
            <a:ext cx="8686800" cy="863600"/>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altLang="en-US" sz="4700" b="1" dirty="0">
                <a:solidFill>
                  <a:schemeClr val="accent1">
                    <a:satMod val="150000"/>
                  </a:schemeClr>
                </a:solidFill>
              </a:rPr>
              <a:t>General Eligibility Requirements</a:t>
            </a:r>
            <a:endParaRPr lang="en-US" sz="4700" b="1" dirty="0">
              <a:solidFill>
                <a:schemeClr val="accent1">
                  <a:satMod val="1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A862D-F4EC-26B9-0AF3-CF6C6A6DD9D6}"/>
              </a:ext>
            </a:extLst>
          </p:cNvPr>
          <p:cNvSpPr>
            <a:spLocks noGrp="1"/>
          </p:cNvSpPr>
          <p:nvPr>
            <p:ph type="title"/>
          </p:nvPr>
        </p:nvSpPr>
        <p:spPr>
          <a:xfrm>
            <a:off x="1790700" y="228600"/>
            <a:ext cx="5562600" cy="1325562"/>
          </a:xfrm>
        </p:spPr>
        <p:txBody>
          <a:bodyPr/>
          <a:lstStyle/>
          <a:p>
            <a:r>
              <a:rPr lang="en-US" dirty="0">
                <a:solidFill>
                  <a:srgbClr val="FF0000"/>
                </a:solidFill>
              </a:rPr>
              <a:t>2024 FAFSA CHANGE</a:t>
            </a:r>
          </a:p>
        </p:txBody>
      </p:sp>
      <p:sp>
        <p:nvSpPr>
          <p:cNvPr id="3" name="Content Placeholder 2">
            <a:extLst>
              <a:ext uri="{FF2B5EF4-FFF2-40B4-BE49-F238E27FC236}">
                <a16:creationId xmlns:a16="http://schemas.microsoft.com/office/drawing/2014/main" id="{4D90B5E8-C8C5-A6D0-CC4F-F38202A0EB35}"/>
              </a:ext>
            </a:extLst>
          </p:cNvPr>
          <p:cNvSpPr>
            <a:spLocks noGrp="1"/>
          </p:cNvSpPr>
          <p:nvPr>
            <p:ph idx="1"/>
          </p:nvPr>
        </p:nvSpPr>
        <p:spPr>
          <a:xfrm>
            <a:off x="457200" y="1752600"/>
            <a:ext cx="8229600" cy="4351337"/>
          </a:xfrm>
        </p:spPr>
        <p:txBody>
          <a:bodyPr>
            <a:normAutofit fontScale="85000" lnSpcReduction="10000"/>
          </a:bodyPr>
          <a:lstStyle/>
          <a:p>
            <a:r>
              <a:rPr lang="en-US" dirty="0"/>
              <a:t>The FAFSA will not open until </a:t>
            </a:r>
            <a:r>
              <a:rPr lang="en-US" dirty="0">
                <a:highlight>
                  <a:srgbClr val="FFFF00"/>
                </a:highlight>
              </a:rPr>
              <a:t>December 31</a:t>
            </a:r>
            <a:r>
              <a:rPr lang="en-US" baseline="30000" dirty="0">
                <a:highlight>
                  <a:srgbClr val="FFFF00"/>
                </a:highlight>
              </a:rPr>
              <a:t>st</a:t>
            </a:r>
            <a:r>
              <a:rPr lang="en-US" dirty="0">
                <a:highlight>
                  <a:srgbClr val="FFFF00"/>
                </a:highlight>
              </a:rPr>
              <a:t>  </a:t>
            </a:r>
            <a:r>
              <a:rPr lang="en-US" dirty="0"/>
              <a:t>this year. </a:t>
            </a:r>
          </a:p>
          <a:p>
            <a:r>
              <a:rPr lang="en-US" dirty="0"/>
              <a:t>The SAR reported (generated from FAFSA) will still be a </a:t>
            </a:r>
            <a:r>
              <a:rPr lang="en-US" b="1" dirty="0"/>
              <a:t>requirement</a:t>
            </a:r>
            <a:r>
              <a:rPr lang="en-US" dirty="0"/>
              <a:t> to submit Texas </a:t>
            </a:r>
            <a:br>
              <a:rPr lang="en-US" dirty="0"/>
            </a:br>
            <a:r>
              <a:rPr lang="en-US" dirty="0"/>
              <a:t>4-H Opportunity Scholarships. </a:t>
            </a:r>
          </a:p>
          <a:p>
            <a:r>
              <a:rPr lang="en-US" dirty="0"/>
              <a:t>PLEASE watch </a:t>
            </a:r>
            <a:r>
              <a:rPr lang="en-US" u="sng" dirty="0">
                <a:solidFill>
                  <a:srgbClr val="0070C0"/>
                </a:solidFill>
              </a:rPr>
              <a:t>studentaid.gov </a:t>
            </a:r>
            <a:r>
              <a:rPr lang="en-US" dirty="0"/>
              <a:t>for updates and complete as soon as it opens, to assure that you have the SAR in time to submit the scholarship application. </a:t>
            </a:r>
          </a:p>
          <a:p>
            <a:r>
              <a:rPr lang="en-US" dirty="0"/>
              <a:t>If you start to run into delays receiving your SAR, stay in contact with your CEA. They may advise you to contact the Texas 4-H Foundation office. </a:t>
            </a:r>
          </a:p>
        </p:txBody>
      </p:sp>
    </p:spTree>
    <p:extLst>
      <p:ext uri="{BB962C8B-B14F-4D97-AF65-F5344CB8AC3E}">
        <p14:creationId xmlns:p14="http://schemas.microsoft.com/office/powerpoint/2010/main" val="766147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Scholarships for 4-H Members</a:t>
            </a:r>
          </a:p>
        </p:txBody>
      </p:sp>
      <p:sp>
        <p:nvSpPr>
          <p:cNvPr id="3" name="Content Placeholder 2"/>
          <p:cNvSpPr>
            <a:spLocks noGrp="1"/>
          </p:cNvSpPr>
          <p:nvPr>
            <p:ph idx="1"/>
          </p:nvPr>
        </p:nvSpPr>
        <p:spPr>
          <a:xfrm>
            <a:off x="457200" y="1625839"/>
            <a:ext cx="8229600" cy="4927361"/>
          </a:xfrm>
        </p:spPr>
        <p:txBody>
          <a:bodyPr>
            <a:normAutofit/>
          </a:bodyPr>
          <a:lstStyle/>
          <a:p>
            <a:pPr marL="118872" indent="0">
              <a:buNone/>
            </a:pPr>
            <a:r>
              <a:rPr lang="en-US" i="1" u="sng" dirty="0"/>
              <a:t>Deadlines &amp; Important Dates:</a:t>
            </a:r>
          </a:p>
          <a:p>
            <a:r>
              <a:rPr lang="en-US" sz="2400" dirty="0"/>
              <a:t>Scholarship Application Opens: November 1st 2023</a:t>
            </a:r>
          </a:p>
          <a:p>
            <a:pPr eaLnBrk="1" hangingPunct="1"/>
            <a:r>
              <a:rPr lang="en-US" altLang="en-US" sz="2400" dirty="0"/>
              <a:t>FASFA Opens for Applicants: December 31, 2023</a:t>
            </a:r>
          </a:p>
          <a:p>
            <a:r>
              <a:rPr lang="en-US" sz="2400" dirty="0"/>
              <a:t>Application Deadline: </a:t>
            </a:r>
            <a:r>
              <a:rPr lang="en-US" sz="2400" dirty="0">
                <a:highlight>
                  <a:srgbClr val="FFFF00"/>
                </a:highlight>
              </a:rPr>
              <a:t>February 15</a:t>
            </a:r>
            <a:r>
              <a:rPr lang="en-US" sz="2400" baseline="30000" dirty="0">
                <a:highlight>
                  <a:srgbClr val="FFFF00"/>
                </a:highlight>
              </a:rPr>
              <a:t>th</a:t>
            </a:r>
            <a:r>
              <a:rPr lang="en-US" sz="2400" dirty="0">
                <a:highlight>
                  <a:srgbClr val="FFFF00"/>
                </a:highlight>
              </a:rPr>
              <a:t> 2024 @ 11:59 PM</a:t>
            </a:r>
          </a:p>
          <a:p>
            <a:r>
              <a:rPr lang="en-US" sz="2400" dirty="0"/>
              <a:t>Interviews Selection Notification: April 2024</a:t>
            </a:r>
          </a:p>
          <a:p>
            <a:r>
              <a:rPr lang="en-US" sz="2400" dirty="0"/>
              <a:t>Interviews in College Station, TX:  </a:t>
            </a:r>
            <a:r>
              <a:rPr lang="en-US" sz="2400" dirty="0">
                <a:highlight>
                  <a:srgbClr val="FFFF00"/>
                </a:highlight>
              </a:rPr>
              <a:t>April 26</a:t>
            </a:r>
            <a:r>
              <a:rPr lang="en-US" sz="2400" baseline="30000" dirty="0">
                <a:highlight>
                  <a:srgbClr val="FFFF00"/>
                </a:highlight>
              </a:rPr>
              <a:t>th</a:t>
            </a:r>
            <a:r>
              <a:rPr lang="en-US" sz="2400" dirty="0">
                <a:highlight>
                  <a:srgbClr val="FFFF00"/>
                </a:highlight>
              </a:rPr>
              <a:t> – April 27</a:t>
            </a:r>
            <a:r>
              <a:rPr lang="en-US" sz="2400" baseline="30000" dirty="0">
                <a:highlight>
                  <a:srgbClr val="FFFF00"/>
                </a:highlight>
              </a:rPr>
              <a:t>th</a:t>
            </a:r>
            <a:r>
              <a:rPr lang="en-US" sz="2400" dirty="0">
                <a:highlight>
                  <a:srgbClr val="FFFF00"/>
                </a:highlight>
              </a:rPr>
              <a:t> 2024</a:t>
            </a:r>
          </a:p>
          <a:p>
            <a:r>
              <a:rPr lang="en-US" sz="2400" dirty="0"/>
              <a:t>Award Notifications: Early May 2024</a:t>
            </a:r>
          </a:p>
          <a:p>
            <a:r>
              <a:rPr lang="en-US" sz="2400" dirty="0"/>
              <a:t>Awards Assembly at State Roundup: </a:t>
            </a:r>
            <a:r>
              <a:rPr lang="en-US" sz="2400" dirty="0">
                <a:highlight>
                  <a:srgbClr val="FFFF00"/>
                </a:highlight>
              </a:rPr>
              <a:t>June 4</a:t>
            </a:r>
            <a:r>
              <a:rPr lang="en-US" sz="2400" baseline="30000" dirty="0">
                <a:highlight>
                  <a:srgbClr val="FFFF00"/>
                </a:highlight>
              </a:rPr>
              <a:t>th</a:t>
            </a:r>
            <a:r>
              <a:rPr lang="en-US" sz="2400" dirty="0">
                <a:highlight>
                  <a:srgbClr val="FFFF00"/>
                </a:highlight>
              </a:rPr>
              <a:t> – 6</a:t>
            </a:r>
            <a:r>
              <a:rPr lang="en-US" sz="2400" baseline="30000" dirty="0">
                <a:highlight>
                  <a:srgbClr val="FFFF00"/>
                </a:highlight>
              </a:rPr>
              <a:t>th</a:t>
            </a:r>
            <a:r>
              <a:rPr lang="en-US" sz="2400" dirty="0">
                <a:highlight>
                  <a:srgbClr val="FFFF00"/>
                </a:highlight>
              </a:rPr>
              <a:t>, 2024 </a:t>
            </a:r>
            <a:br>
              <a:rPr lang="en-US" sz="2400" dirty="0">
                <a:highlight>
                  <a:srgbClr val="FFFF00"/>
                </a:highlight>
              </a:rPr>
            </a:br>
            <a:endParaRPr lang="en-US" sz="2400" dirty="0">
              <a:highlight>
                <a:srgbClr val="FFFF00"/>
              </a:highlight>
            </a:endParaRPr>
          </a:p>
          <a:p>
            <a:pPr marL="118872" indent="0" algn="ctr">
              <a:buNone/>
            </a:pPr>
            <a:r>
              <a:rPr lang="en-US" sz="2400" i="1" dirty="0"/>
              <a:t>Dates in yellow are </a:t>
            </a:r>
            <a:r>
              <a:rPr lang="en-US" sz="2400" b="1" i="1" u="sng" dirty="0"/>
              <a:t>FIRM</a:t>
            </a:r>
            <a:r>
              <a:rPr lang="en-US" sz="2400" i="1" dirty="0"/>
              <a:t>. If applicant does not meet the application deadline or is present for interview/banquet, they may not be eligible to receive the scholarship.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304800"/>
            <a:ext cx="914400" cy="927122"/>
          </a:xfrm>
          <a:prstGeom prst="rect">
            <a:avLst/>
          </a:prstGeom>
        </p:spPr>
      </p:pic>
    </p:spTree>
    <p:extLst>
      <p:ext uri="{BB962C8B-B14F-4D97-AF65-F5344CB8AC3E}">
        <p14:creationId xmlns:p14="http://schemas.microsoft.com/office/powerpoint/2010/main" val="322853456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06758B-167E-4175-8BE5-6B56D0958EA3}"/>
              </a:ext>
            </a:extLst>
          </p:cNvPr>
          <p:cNvSpPr>
            <a:spLocks noGrp="1"/>
          </p:cNvSpPr>
          <p:nvPr>
            <p:ph idx="1"/>
          </p:nvPr>
        </p:nvSpPr>
        <p:spPr>
          <a:xfrm>
            <a:off x="742507" y="1505947"/>
            <a:ext cx="7340600" cy="4919663"/>
          </a:xfrm>
        </p:spPr>
        <p:txBody>
          <a:bodyPr>
            <a:normAutofit/>
          </a:bodyPr>
          <a:lstStyle/>
          <a:p>
            <a:pPr eaLnBrk="1" hangingPunct="1">
              <a:defRPr/>
            </a:pPr>
            <a:endParaRPr lang="en-US" altLang="en-US" sz="2400" dirty="0">
              <a:ea typeface="ＭＳ Ｐゴシック" panose="020B0600070205080204" pitchFamily="34" charset="-128"/>
            </a:endParaRPr>
          </a:p>
          <a:p>
            <a:pPr lvl="1" eaLnBrk="1" hangingPunct="1">
              <a:defRPr/>
            </a:pPr>
            <a:r>
              <a:rPr lang="en-US" altLang="en-US" sz="2400" dirty="0">
                <a:ea typeface="ＭＳ Ｐゴシック" panose="020B0600070205080204" pitchFamily="34" charset="-128"/>
              </a:rPr>
              <a:t>Same General Eligibility Requirements covered above.</a:t>
            </a:r>
          </a:p>
          <a:p>
            <a:pPr lvl="1" eaLnBrk="1" hangingPunct="1">
              <a:defRPr/>
            </a:pPr>
            <a:r>
              <a:rPr lang="en-US" altLang="en-US" sz="2400" dirty="0">
                <a:ea typeface="ＭＳ Ｐゴシック" panose="020B0600070205080204" pitchFamily="34" charset="-128"/>
              </a:rPr>
              <a:t>Some scholarships </a:t>
            </a:r>
            <a:r>
              <a:rPr lang="en-US" altLang="en-US" sz="2400" b="1" i="1" dirty="0">
                <a:ea typeface="ＭＳ Ｐゴシック" panose="020B0600070205080204" pitchFamily="34" charset="-128"/>
              </a:rPr>
              <a:t>WILL</a:t>
            </a:r>
            <a:r>
              <a:rPr lang="en-US" altLang="en-US" sz="2400" dirty="0">
                <a:ea typeface="ＭＳ Ｐゴシック" panose="020B0600070205080204" pitchFamily="34" charset="-128"/>
              </a:rPr>
              <a:t> require applicants to be in the upper one-quarter (1/4)  of his/her class.</a:t>
            </a:r>
          </a:p>
        </p:txBody>
      </p:sp>
      <p:sp>
        <p:nvSpPr>
          <p:cNvPr id="15363" name="Title 1">
            <a:extLst>
              <a:ext uri="{FF2B5EF4-FFF2-40B4-BE49-F238E27FC236}">
                <a16:creationId xmlns:a16="http://schemas.microsoft.com/office/drawing/2014/main" id="{DEFCBB15-18F0-49C1-B00F-0811C3F8F24C}"/>
              </a:ext>
            </a:extLst>
          </p:cNvPr>
          <p:cNvSpPr txBox="1">
            <a:spLocks noChangeArrowheads="1"/>
          </p:cNvSpPr>
          <p:nvPr/>
        </p:nvSpPr>
        <p:spPr bwMode="auto">
          <a:xfrm>
            <a:off x="533400" y="432390"/>
            <a:ext cx="8255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dirty="0">
                <a:solidFill>
                  <a:schemeClr val="accent1">
                    <a:satMod val="150000"/>
                  </a:schemeClr>
                </a:solidFill>
                <a:latin typeface="+mj-lt"/>
                <a:ea typeface="+mj-ea"/>
                <a:cs typeface="+mj-cs"/>
              </a:rPr>
              <a:t>Additional Baccalaureate Eligibility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09408E-1838-4228-AC33-DD0F0904C545}"/>
              </a:ext>
            </a:extLst>
          </p:cNvPr>
          <p:cNvSpPr>
            <a:spLocks noGrp="1"/>
          </p:cNvSpPr>
          <p:nvPr>
            <p:ph idx="1"/>
          </p:nvPr>
        </p:nvSpPr>
        <p:spPr>
          <a:xfrm>
            <a:off x="914400" y="2808914"/>
            <a:ext cx="7010400" cy="3910013"/>
          </a:xfrm>
        </p:spPr>
        <p:txBody>
          <a:bodyPr>
            <a:normAutofit fontScale="85000" lnSpcReduction="20000"/>
          </a:bodyPr>
          <a:lstStyle/>
          <a:p>
            <a:pPr marL="169863" lvl="1" indent="4763" eaLnBrk="1" hangingPunct="1">
              <a:buFont typeface="Arial" panose="020B0604020202020204" pitchFamily="34" charset="0"/>
              <a:buNone/>
              <a:defRPr/>
            </a:pPr>
            <a:r>
              <a:rPr lang="en-US" altLang="en-US" sz="2400" b="1" i="1" dirty="0">
                <a:solidFill>
                  <a:srgbClr val="222268"/>
                </a:solidFill>
                <a:ea typeface="ＭＳ Ｐゴシック" panose="020B0600070205080204" pitchFamily="34" charset="-128"/>
              </a:rPr>
              <a:t>Confirmed Financial Aid and Houston Livestock Show and Rodeo Scholarships:</a:t>
            </a:r>
          </a:p>
          <a:p>
            <a:pPr marL="576263" lvl="2" indent="-406400" algn="just" eaLnBrk="1" hangingPunct="1">
              <a:defRPr/>
            </a:pPr>
            <a:r>
              <a:rPr lang="en-US" altLang="en-US" dirty="0">
                <a:ea typeface="ＭＳ Ｐゴシック" panose="020B0600070205080204" pitchFamily="34" charset="-128"/>
              </a:rPr>
              <a:t>A recipient of any Houston Livestock Show and Rodeo Scholarship may not receive more than </a:t>
            </a:r>
            <a:r>
              <a:rPr lang="en-US" altLang="en-US" b="1" dirty="0">
                <a:solidFill>
                  <a:srgbClr val="FF0000"/>
                </a:solidFill>
                <a:ea typeface="ＭＳ Ｐゴシック" panose="020B0600070205080204" pitchFamily="34" charset="-128"/>
              </a:rPr>
              <a:t>$110,000 </a:t>
            </a:r>
            <a:r>
              <a:rPr lang="en-US" altLang="en-US" dirty="0">
                <a:ea typeface="ＭＳ Ｐゴシック" panose="020B0600070205080204" pitchFamily="34" charset="-128"/>
              </a:rPr>
              <a:t>total from financial aid or any other scholarships and remain eligible to receive the Show scholarship.  Applicants must list all financial aid and scholarships for which they have applied and the status of those awards as part of the application.  If selected as a finalist for a scholarship, the applicant must verify all other financial aid and scholarships received.  Other financial aid or scholarships received will be verified by submission of award letters from individual donors and financial aid offices of the college/university the recipient will attend.  Awarding of scholarship and/or funds will not be disbursed without such verification.</a:t>
            </a:r>
          </a:p>
          <a:p>
            <a:pPr eaLnBrk="1" hangingPunct="1">
              <a:defRPr/>
            </a:pPr>
            <a:endParaRPr lang="en-US" dirty="0"/>
          </a:p>
        </p:txBody>
      </p:sp>
      <p:sp>
        <p:nvSpPr>
          <p:cNvPr id="4" name="Title 1">
            <a:extLst>
              <a:ext uri="{FF2B5EF4-FFF2-40B4-BE49-F238E27FC236}">
                <a16:creationId xmlns:a16="http://schemas.microsoft.com/office/drawing/2014/main" id="{DFFF6A34-890E-4B5C-81A6-C0C1845B9EB9}"/>
              </a:ext>
            </a:extLst>
          </p:cNvPr>
          <p:cNvSpPr txBox="1">
            <a:spLocks/>
          </p:cNvSpPr>
          <p:nvPr/>
        </p:nvSpPr>
        <p:spPr>
          <a:xfrm>
            <a:off x="2311400" y="1846059"/>
            <a:ext cx="4521200" cy="865188"/>
          </a:xfrm>
          <a:prstGeom prst="rect">
            <a:avLst/>
          </a:prstGeom>
        </p:spPr>
        <p:txBody>
          <a:bodyPr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altLang="en-US" sz="4000" b="1" dirty="0">
                <a:solidFill>
                  <a:srgbClr val="000000"/>
                </a:solidFill>
                <a:ea typeface="ＭＳ Ｐゴシック" panose="020B0600070205080204" pitchFamily="34" charset="-128"/>
              </a:rPr>
              <a:t>Houston Livestock Show and Rodeo Eligibility</a:t>
            </a:r>
            <a:endParaRPr lang="en-US" sz="4000" dirty="0">
              <a:solidFill>
                <a:srgbClr val="000000"/>
              </a:solidFill>
            </a:endParaRPr>
          </a:p>
        </p:txBody>
      </p:sp>
      <p:sp>
        <p:nvSpPr>
          <p:cNvPr id="16388" name="TextBox 1">
            <a:extLst>
              <a:ext uri="{FF2B5EF4-FFF2-40B4-BE49-F238E27FC236}">
                <a16:creationId xmlns:a16="http://schemas.microsoft.com/office/drawing/2014/main" id="{4724AA54-F6DB-42DC-833C-6D08CBBAF534}"/>
              </a:ext>
            </a:extLst>
          </p:cNvPr>
          <p:cNvSpPr txBox="1">
            <a:spLocks noChangeArrowheads="1"/>
          </p:cNvSpPr>
          <p:nvPr/>
        </p:nvSpPr>
        <p:spPr bwMode="auto">
          <a:xfrm>
            <a:off x="1066800" y="1497620"/>
            <a:ext cx="701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i="1" dirty="0">
                <a:solidFill>
                  <a:srgbClr val="FF0000"/>
                </a:solidFill>
              </a:rPr>
              <a:t>Financial aid confirmation will only be collected just before the interview.</a:t>
            </a:r>
          </a:p>
        </p:txBody>
      </p:sp>
      <p:sp>
        <p:nvSpPr>
          <p:cNvPr id="2" name="Title 1">
            <a:extLst>
              <a:ext uri="{FF2B5EF4-FFF2-40B4-BE49-F238E27FC236}">
                <a16:creationId xmlns:a16="http://schemas.microsoft.com/office/drawing/2014/main" id="{B52651C8-10B6-F8DE-2090-06A818CF98B0}"/>
              </a:ext>
            </a:extLst>
          </p:cNvPr>
          <p:cNvSpPr txBox="1">
            <a:spLocks noChangeArrowheads="1"/>
          </p:cNvSpPr>
          <p:nvPr/>
        </p:nvSpPr>
        <p:spPr bwMode="auto">
          <a:xfrm>
            <a:off x="533400" y="432390"/>
            <a:ext cx="8255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dirty="0">
                <a:solidFill>
                  <a:schemeClr val="accent1">
                    <a:satMod val="150000"/>
                  </a:schemeClr>
                </a:solidFill>
                <a:latin typeface="+mj-lt"/>
                <a:ea typeface="+mj-ea"/>
                <a:cs typeface="+mj-cs"/>
              </a:rPr>
              <a:t>Additional Baccalaureate Eligibility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81592B33-E827-4DEF-A898-0E2438FD0BD2}"/>
              </a:ext>
            </a:extLst>
          </p:cNvPr>
          <p:cNvSpPr>
            <a:spLocks noGrp="1"/>
          </p:cNvSpPr>
          <p:nvPr>
            <p:ph idx="1"/>
          </p:nvPr>
        </p:nvSpPr>
        <p:spPr>
          <a:xfrm>
            <a:off x="953293" y="1905000"/>
            <a:ext cx="7237413" cy="3910013"/>
          </a:xfrm>
        </p:spPr>
        <p:txBody>
          <a:bodyPr/>
          <a:lstStyle/>
          <a:p>
            <a:pPr eaLnBrk="1" hangingPunct="1"/>
            <a:r>
              <a:rPr lang="en-US" altLang="en-US" sz="2400" dirty="0">
                <a:ea typeface="MS PGothic" panose="020B0600070205080204" pitchFamily="34" charset="-128"/>
              </a:rPr>
              <a:t>Must </a:t>
            </a:r>
            <a:r>
              <a:rPr lang="en-US" altLang="en-US" sz="2400" dirty="0">
                <a:solidFill>
                  <a:srgbClr val="FF0000"/>
                </a:solidFill>
                <a:ea typeface="MS PGothic" panose="020B0600070205080204" pitchFamily="34" charset="-128"/>
              </a:rPr>
              <a:t>not</a:t>
            </a:r>
            <a:r>
              <a:rPr lang="en-US" altLang="en-US" sz="2400" dirty="0">
                <a:ea typeface="MS PGothic" panose="020B0600070205080204" pitchFamily="34" charset="-128"/>
              </a:rPr>
              <a:t> have plans to continue formal education at a Texas college and/or university after the completion of a technical program.</a:t>
            </a:r>
          </a:p>
          <a:p>
            <a:pPr eaLnBrk="1" hangingPunct="1"/>
            <a:endParaRPr lang="en-US" altLang="en-US" dirty="0"/>
          </a:p>
        </p:txBody>
      </p:sp>
      <p:sp>
        <p:nvSpPr>
          <p:cNvPr id="17411" name="Title 1">
            <a:extLst>
              <a:ext uri="{FF2B5EF4-FFF2-40B4-BE49-F238E27FC236}">
                <a16:creationId xmlns:a16="http://schemas.microsoft.com/office/drawing/2014/main" id="{80C5184F-6E3C-4810-85FA-1CF53C13871A}"/>
              </a:ext>
            </a:extLst>
          </p:cNvPr>
          <p:cNvSpPr txBox="1">
            <a:spLocks noChangeArrowheads="1"/>
          </p:cNvSpPr>
          <p:nvPr/>
        </p:nvSpPr>
        <p:spPr bwMode="auto">
          <a:xfrm>
            <a:off x="1143000" y="458787"/>
            <a:ext cx="8153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dirty="0">
                <a:solidFill>
                  <a:schemeClr val="accent1">
                    <a:satMod val="150000"/>
                  </a:schemeClr>
                </a:solidFill>
                <a:latin typeface="+mj-lt"/>
                <a:ea typeface="+mj-ea"/>
                <a:cs typeface="+mj-cs"/>
              </a:rPr>
              <a:t>Additional Technical Eligibility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2D56708E-380A-41E8-9493-955F4BB68D11}"/>
              </a:ext>
            </a:extLst>
          </p:cNvPr>
          <p:cNvSpPr>
            <a:spLocks noGrp="1"/>
          </p:cNvSpPr>
          <p:nvPr>
            <p:ph idx="1"/>
          </p:nvPr>
        </p:nvSpPr>
        <p:spPr>
          <a:xfrm>
            <a:off x="914400" y="2057400"/>
            <a:ext cx="7620000" cy="3910013"/>
          </a:xfrm>
        </p:spPr>
        <p:txBody>
          <a:bodyPr>
            <a:normAutofit/>
          </a:bodyPr>
          <a:lstStyle/>
          <a:p>
            <a:pPr eaLnBrk="1" hangingPunct="1"/>
            <a:r>
              <a:rPr lang="en-US" altLang="en-US" sz="2600" dirty="0">
                <a:ea typeface="MS PGothic" panose="020B0600070205080204" pitchFamily="34" charset="-128"/>
              </a:rPr>
              <a:t>Courageous Heart applicants cannot be considered for other Texas 4-H Opportunity scholarships.</a:t>
            </a:r>
          </a:p>
          <a:p>
            <a:pPr eaLnBrk="1" hangingPunct="1"/>
            <a:r>
              <a:rPr lang="en-US" altLang="en-US" sz="2600" dirty="0">
                <a:ea typeface="MS PGothic" panose="020B0600070205080204" pitchFamily="34" charset="-128"/>
              </a:rPr>
              <a:t>Have WRITTEN documentation of obstacles.</a:t>
            </a:r>
          </a:p>
          <a:p>
            <a:pPr eaLnBrk="1" hangingPunct="1"/>
            <a:r>
              <a:rPr lang="en-US" altLang="en-US" sz="2600" dirty="0">
                <a:ea typeface="MS PGothic" panose="020B0600070205080204" pitchFamily="34" charset="-128"/>
              </a:rPr>
              <a:t>Include three letters of recommendation.</a:t>
            </a:r>
          </a:p>
          <a:p>
            <a:pPr eaLnBrk="1" hangingPunct="1"/>
            <a:r>
              <a:rPr lang="en-US" altLang="en-US" sz="2600" dirty="0">
                <a:ea typeface="MS PGothic" panose="020B0600070205080204" pitchFamily="34" charset="-128"/>
              </a:rPr>
              <a:t>Complete the Courageous Heart Narrative.</a:t>
            </a:r>
          </a:p>
          <a:p>
            <a:pPr eaLnBrk="1" hangingPunct="1"/>
            <a:r>
              <a:rPr lang="en-US" altLang="en-US" sz="2600" dirty="0">
                <a:solidFill>
                  <a:srgbClr val="FF0000"/>
                </a:solidFill>
                <a:ea typeface="MS PGothic" panose="020B0600070205080204" pitchFamily="34" charset="-128"/>
              </a:rPr>
              <a:t>Maximum</a:t>
            </a:r>
            <a:r>
              <a:rPr lang="en-US" altLang="en-US" sz="2600" dirty="0">
                <a:ea typeface="MS PGothic" panose="020B0600070205080204" pitchFamily="34" charset="-128"/>
              </a:rPr>
              <a:t> Scholarship value is $5,000. Limited quantity of these awards given annually.</a:t>
            </a:r>
          </a:p>
          <a:p>
            <a:pPr eaLnBrk="1" hangingPunct="1"/>
            <a:endParaRPr lang="en-US" altLang="en-US" dirty="0"/>
          </a:p>
        </p:txBody>
      </p:sp>
      <p:sp>
        <p:nvSpPr>
          <p:cNvPr id="18435" name="Title 1">
            <a:extLst>
              <a:ext uri="{FF2B5EF4-FFF2-40B4-BE49-F238E27FC236}">
                <a16:creationId xmlns:a16="http://schemas.microsoft.com/office/drawing/2014/main" id="{7768D0BE-471B-4BC7-B79D-881F92B9FFD3}"/>
              </a:ext>
            </a:extLst>
          </p:cNvPr>
          <p:cNvSpPr txBox="1">
            <a:spLocks noChangeArrowheads="1"/>
          </p:cNvSpPr>
          <p:nvPr/>
        </p:nvSpPr>
        <p:spPr bwMode="auto">
          <a:xfrm>
            <a:off x="304800" y="381000"/>
            <a:ext cx="9779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dirty="0">
                <a:solidFill>
                  <a:schemeClr val="accent1">
                    <a:satMod val="150000"/>
                  </a:schemeClr>
                </a:solidFill>
                <a:latin typeface="+mj-lt"/>
                <a:ea typeface="+mj-ea"/>
                <a:cs typeface="+mj-cs"/>
              </a:rPr>
              <a:t>Additional Courageous Heart Eligibility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54F48F-6D14-4A60-B372-A54BBEAC2287}"/>
              </a:ext>
            </a:extLst>
          </p:cNvPr>
          <p:cNvSpPr>
            <a:spLocks noGrp="1"/>
          </p:cNvSpPr>
          <p:nvPr>
            <p:ph idx="1"/>
          </p:nvPr>
        </p:nvSpPr>
        <p:spPr>
          <a:xfrm>
            <a:off x="863600" y="1752600"/>
            <a:ext cx="7416800" cy="4489450"/>
          </a:xfrm>
        </p:spPr>
        <p:txBody>
          <a:bodyPr>
            <a:normAutofit fontScale="92500" lnSpcReduction="20000"/>
          </a:bodyPr>
          <a:lstStyle/>
          <a:p>
            <a:pPr eaLnBrk="1" hangingPunct="1">
              <a:lnSpc>
                <a:spcPct val="120000"/>
              </a:lnSpc>
              <a:defRPr/>
            </a:pPr>
            <a:r>
              <a:rPr lang="en-US" altLang="en-US" dirty="0">
                <a:ea typeface="ＭＳ Ｐゴシック" panose="020B0600070205080204" pitchFamily="34" charset="-128"/>
              </a:rPr>
              <a:t>All applications must be submitted through the Texas 4-H Foundation Scholarship Portal.</a:t>
            </a:r>
          </a:p>
          <a:p>
            <a:pPr eaLnBrk="1" hangingPunct="1">
              <a:defRPr/>
            </a:pPr>
            <a:r>
              <a:rPr lang="en-US" b="1" dirty="0"/>
              <a:t>Go through Texas 4-H Foundation website: </a:t>
            </a:r>
            <a:br>
              <a:rPr lang="en-US" b="1" dirty="0"/>
            </a:br>
            <a:r>
              <a:rPr lang="en-US" b="1" u="sng" dirty="0">
                <a:hlinkClick r:id="rId2" action="ppaction://hlinkfile"/>
              </a:rPr>
              <a:t>texas4hfoundation.org/what-we-do/</a:t>
            </a:r>
            <a:endParaRPr lang="en-US" b="1" u="sng" dirty="0"/>
          </a:p>
          <a:p>
            <a:pPr eaLnBrk="1" hangingPunct="1">
              <a:defRPr/>
            </a:pPr>
            <a:r>
              <a:rPr lang="en-US" dirty="0"/>
              <a:t>Select the scholarship type: Baccalaureate, Technical or Courageous Heart.</a:t>
            </a:r>
          </a:p>
          <a:p>
            <a:pPr eaLnBrk="1" hangingPunct="1">
              <a:defRPr/>
            </a:pPr>
            <a:r>
              <a:rPr lang="en-US" dirty="0"/>
              <a:t>Then select “Apply” once on the desired page.  </a:t>
            </a:r>
          </a:p>
          <a:p>
            <a:pPr marL="0" indent="0" eaLnBrk="1" hangingPunct="1">
              <a:lnSpc>
                <a:spcPct val="120000"/>
              </a:lnSpc>
              <a:buFont typeface="Arial" panose="020B0604020202020204" pitchFamily="34" charset="0"/>
              <a:buNone/>
              <a:defRPr/>
            </a:pPr>
            <a:endParaRPr lang="en-US" altLang="en-US" sz="2200" dirty="0">
              <a:ea typeface="ＭＳ Ｐゴシック" panose="020B0600070205080204" pitchFamily="34" charset="-128"/>
            </a:endParaRPr>
          </a:p>
        </p:txBody>
      </p:sp>
      <p:sp>
        <p:nvSpPr>
          <p:cNvPr id="20483" name="Title 1">
            <a:extLst>
              <a:ext uri="{FF2B5EF4-FFF2-40B4-BE49-F238E27FC236}">
                <a16:creationId xmlns:a16="http://schemas.microsoft.com/office/drawing/2014/main" id="{304EADE6-1D8A-49A9-AF09-4FD6A5D6C7D6}"/>
              </a:ext>
            </a:extLst>
          </p:cNvPr>
          <p:cNvSpPr txBox="1">
            <a:spLocks noChangeArrowheads="1"/>
          </p:cNvSpPr>
          <p:nvPr/>
        </p:nvSpPr>
        <p:spPr bwMode="auto">
          <a:xfrm>
            <a:off x="1676400" y="304800"/>
            <a:ext cx="53498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solidFill>
                  <a:srgbClr val="FF0000"/>
                </a:solidFill>
                <a:latin typeface="Century Schoolbook" panose="02040604050505020304" pitchFamily="18" charset="0"/>
                <a:ea typeface="MS PGothic" panose="020B0600070205080204" pitchFamily="34" charset="-128"/>
              </a:rPr>
              <a:t>Reminders for 2024</a:t>
            </a:r>
            <a:r>
              <a:rPr lang="en-US" altLang="en-US" sz="4000" b="1" dirty="0">
                <a:solidFill>
                  <a:srgbClr val="000000"/>
                </a:solidFill>
                <a:latin typeface="Century Schoolbook" panose="02040604050505020304" pitchFamily="18" charset="0"/>
                <a:ea typeface="MS PGothic" panose="020B0600070205080204" pitchFamily="34" charset="-128"/>
              </a:rPr>
              <a:t> </a:t>
            </a:r>
            <a:r>
              <a:rPr lang="en-US" altLang="en-US" sz="4000" b="1" dirty="0">
                <a:solidFill>
                  <a:srgbClr val="FF0000"/>
                </a:solidFill>
                <a:latin typeface="Century Schoolbook" panose="02040604050505020304" pitchFamily="18" charset="0"/>
                <a:ea typeface="MS PGothic" panose="020B0600070205080204" pitchFamily="34" charset="-128"/>
              </a:rPr>
              <a:t>Application</a:t>
            </a:r>
            <a:endParaRPr lang="en-US" altLang="en-US" sz="4000" dirty="0">
              <a:solidFill>
                <a:srgbClr val="FF0000"/>
              </a:solidFill>
              <a:latin typeface="Century Schoolbook" panose="02040604050505020304" pitchFamily="18" charset="0"/>
              <a:ea typeface="MS PGothic"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ADFB8E37-7578-4EE4-B87F-31B195D12EBE}"/>
              </a:ext>
            </a:extLst>
          </p:cNvPr>
          <p:cNvSpPr>
            <a:spLocks noGrp="1"/>
          </p:cNvSpPr>
          <p:nvPr>
            <p:ph idx="1"/>
          </p:nvPr>
        </p:nvSpPr>
        <p:spPr>
          <a:xfrm>
            <a:off x="540114" y="1676400"/>
            <a:ext cx="8063772" cy="5105400"/>
          </a:xfrm>
        </p:spPr>
        <p:txBody>
          <a:bodyPr>
            <a:normAutofit/>
          </a:bodyPr>
          <a:lstStyle/>
          <a:p>
            <a:pPr eaLnBrk="1" hangingPunct="1"/>
            <a:r>
              <a:rPr lang="en-US" altLang="en-US" sz="2800" dirty="0">
                <a:ea typeface="MS PGothic" panose="020B0600070205080204" pitchFamily="34" charset="-128"/>
              </a:rPr>
              <a:t>4-H record book(s) or participation information to help complete the scholarship application.</a:t>
            </a:r>
            <a:br>
              <a:rPr lang="en-US" altLang="en-US" sz="2800" dirty="0">
                <a:ea typeface="MS PGothic" panose="020B0600070205080204" pitchFamily="34" charset="-128"/>
              </a:rPr>
            </a:br>
            <a:endParaRPr lang="en-US" altLang="en-US" sz="2800" dirty="0">
              <a:ea typeface="MS PGothic" panose="020B0600070205080204" pitchFamily="34" charset="-128"/>
            </a:endParaRPr>
          </a:p>
          <a:p>
            <a:pPr eaLnBrk="1" hangingPunct="1"/>
            <a:r>
              <a:rPr lang="en-US" altLang="en-US" sz="2800" dirty="0">
                <a:ea typeface="MS PGothic" panose="020B0600070205080204" pitchFamily="34" charset="-128"/>
              </a:rPr>
              <a:t>2024 Texas 4-H Opportunity Scholarship Application Guidelines. (Foundation Website)</a:t>
            </a:r>
            <a:br>
              <a:rPr lang="en-US" altLang="en-US" sz="2800" dirty="0">
                <a:ea typeface="MS PGothic" panose="020B0600070205080204" pitchFamily="34" charset="-128"/>
              </a:rPr>
            </a:br>
            <a:endParaRPr lang="en-US" altLang="en-US" sz="2800" dirty="0">
              <a:ea typeface="MS PGothic" panose="020B0600070205080204" pitchFamily="34" charset="-128"/>
            </a:endParaRPr>
          </a:p>
          <a:p>
            <a:pPr eaLnBrk="1" hangingPunct="1"/>
            <a:r>
              <a:rPr lang="en-US" altLang="en-US" sz="2800" dirty="0">
                <a:ea typeface="MS PGothic" panose="020B0600070205080204" pitchFamily="34" charset="-128"/>
              </a:rPr>
              <a:t>Official high school transcript with either school seal or original signature of counselor/principal.</a:t>
            </a:r>
            <a:br>
              <a:rPr lang="en-US" altLang="en-US" sz="2800" dirty="0">
                <a:ea typeface="MS PGothic" panose="020B0600070205080204" pitchFamily="34" charset="-128"/>
              </a:rPr>
            </a:br>
            <a:endParaRPr lang="en-US" altLang="en-US" sz="2800" dirty="0">
              <a:ea typeface="MS PGothic" panose="020B0600070205080204" pitchFamily="34" charset="-128"/>
            </a:endParaRPr>
          </a:p>
          <a:p>
            <a:pPr eaLnBrk="1" hangingPunct="1"/>
            <a:r>
              <a:rPr lang="en-US" altLang="en-US" sz="2800" dirty="0">
                <a:ea typeface="MS PGothic" panose="020B0600070205080204" pitchFamily="34" charset="-128"/>
              </a:rPr>
              <a:t>Free Application for Federal Student Aid (FAFSA) Student Aid Report (SAR).</a:t>
            </a:r>
          </a:p>
        </p:txBody>
      </p:sp>
      <p:sp>
        <p:nvSpPr>
          <p:cNvPr id="4" name="Title 1">
            <a:extLst>
              <a:ext uri="{FF2B5EF4-FFF2-40B4-BE49-F238E27FC236}">
                <a16:creationId xmlns:a16="http://schemas.microsoft.com/office/drawing/2014/main" id="{8FB57982-662B-4A75-8693-53BBC5F2A62F}"/>
              </a:ext>
            </a:extLst>
          </p:cNvPr>
          <p:cNvSpPr txBox="1">
            <a:spLocks/>
          </p:cNvSpPr>
          <p:nvPr/>
        </p:nvSpPr>
        <p:spPr>
          <a:xfrm>
            <a:off x="540114" y="609600"/>
            <a:ext cx="8063772" cy="863600"/>
          </a:xfrm>
          <a:prstGeom prst="rect">
            <a:avLst/>
          </a:prstGeom>
        </p:spPr>
        <p:txBody>
          <a:bodyPr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altLang="en-US" b="1" dirty="0">
                <a:solidFill>
                  <a:schemeClr val="accent1">
                    <a:satMod val="150000"/>
                  </a:schemeClr>
                </a:solidFill>
              </a:rPr>
              <a:t>Items Needed to Complete Application</a:t>
            </a:r>
            <a:endParaRPr lang="en-US" b="1" dirty="0">
              <a:solidFill>
                <a:schemeClr val="accent1">
                  <a:satMod val="1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2C6C8-40B3-4CB6-BD2B-AE890F3BF3C5}"/>
              </a:ext>
            </a:extLst>
          </p:cNvPr>
          <p:cNvSpPr>
            <a:spLocks noGrp="1"/>
          </p:cNvSpPr>
          <p:nvPr>
            <p:ph type="title"/>
          </p:nvPr>
        </p:nvSpPr>
        <p:spPr>
          <a:xfrm>
            <a:off x="533400" y="228600"/>
            <a:ext cx="8229600" cy="1143000"/>
          </a:xfrm>
        </p:spPr>
        <p:txBody>
          <a:bodyPr>
            <a:normAutofit/>
          </a:bodyPr>
          <a:lstStyle/>
          <a:p>
            <a:r>
              <a:rPr lang="en-US" sz="3700" dirty="0"/>
              <a:t>4-H Scholarship Portal</a:t>
            </a:r>
          </a:p>
        </p:txBody>
      </p:sp>
      <p:sp>
        <p:nvSpPr>
          <p:cNvPr id="3" name="Content Placeholder 2">
            <a:extLst>
              <a:ext uri="{FF2B5EF4-FFF2-40B4-BE49-F238E27FC236}">
                <a16:creationId xmlns:a16="http://schemas.microsoft.com/office/drawing/2014/main" id="{A1F41CBA-0FD1-4E43-8428-AF6739FC88CB}"/>
              </a:ext>
            </a:extLst>
          </p:cNvPr>
          <p:cNvSpPr>
            <a:spLocks noGrp="1"/>
          </p:cNvSpPr>
          <p:nvPr>
            <p:ph idx="1"/>
          </p:nvPr>
        </p:nvSpPr>
        <p:spPr>
          <a:xfrm>
            <a:off x="409353" y="1828800"/>
            <a:ext cx="6220047" cy="4525963"/>
          </a:xfrm>
        </p:spPr>
        <p:txBody>
          <a:bodyPr>
            <a:normAutofit lnSpcReduction="10000"/>
          </a:bodyPr>
          <a:lstStyle/>
          <a:p>
            <a:r>
              <a:rPr lang="en-US" dirty="0">
                <a:ea typeface="MS PGothic" panose="020B0600070205080204" pitchFamily="34" charset="-128"/>
              </a:rPr>
              <a:t>It is important to use the email that you wish to receive all communications through.</a:t>
            </a:r>
          </a:p>
          <a:p>
            <a:r>
              <a:rPr lang="en-US" dirty="0">
                <a:ea typeface="MS PGothic" panose="020B0600070205080204" pitchFamily="34" charset="-128"/>
              </a:rPr>
              <a:t>DO NOT use an email that you will not have access to after you graduate.</a:t>
            </a:r>
          </a:p>
          <a:p>
            <a:r>
              <a:rPr lang="en-US" dirty="0">
                <a:ea typeface="MS PGothic" panose="020B0600070205080204" pitchFamily="34" charset="-128"/>
              </a:rPr>
              <a:t>All contact information should be the applicant’s information – NOT THE PARENT/GUARDIAN.</a:t>
            </a:r>
          </a:p>
          <a:p>
            <a:endParaRPr lang="en-US" dirty="0"/>
          </a:p>
        </p:txBody>
      </p:sp>
      <p:pic>
        <p:nvPicPr>
          <p:cNvPr id="2050" name="Picture 2" descr="check-your-email - Lambent">
            <a:extLst>
              <a:ext uri="{FF2B5EF4-FFF2-40B4-BE49-F238E27FC236}">
                <a16:creationId xmlns:a16="http://schemas.microsoft.com/office/drawing/2014/main" id="{3B907090-E5D8-42B0-7F98-5C3893003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676400"/>
            <a:ext cx="271462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372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BD0D38C8-2DFA-4D39-A3EF-0E0CC0F3763E}"/>
              </a:ext>
            </a:extLst>
          </p:cNvPr>
          <p:cNvSpPr>
            <a:spLocks noGrp="1"/>
          </p:cNvSpPr>
          <p:nvPr>
            <p:ph idx="1"/>
          </p:nvPr>
        </p:nvSpPr>
        <p:spPr>
          <a:xfrm>
            <a:off x="533400" y="1752600"/>
            <a:ext cx="7924800" cy="4800600"/>
          </a:xfrm>
        </p:spPr>
        <p:txBody>
          <a:bodyPr>
            <a:normAutofit fontScale="92500" lnSpcReduction="10000"/>
          </a:bodyPr>
          <a:lstStyle/>
          <a:p>
            <a:pPr marL="0" indent="0" eaLnBrk="1" hangingPunct="1">
              <a:lnSpc>
                <a:spcPct val="80000"/>
              </a:lnSpc>
              <a:buNone/>
            </a:pPr>
            <a:r>
              <a:rPr lang="en-US" altLang="en-US" sz="2400" b="1" dirty="0">
                <a:ea typeface="MS PGothic" panose="020B0600070205080204" pitchFamily="34" charset="-128"/>
              </a:rPr>
              <a:t>Myths:</a:t>
            </a:r>
          </a:p>
          <a:p>
            <a:pPr lvl="1" eaLnBrk="1" hangingPunct="1">
              <a:lnSpc>
                <a:spcPct val="120000"/>
              </a:lnSpc>
            </a:pPr>
            <a:r>
              <a:rPr lang="en-US" altLang="en-US" sz="2400" dirty="0">
                <a:ea typeface="MS PGothic" panose="020B0600070205080204" pitchFamily="34" charset="-128"/>
              </a:rPr>
              <a:t>My parents make too much money, so I’ll never qualify.</a:t>
            </a:r>
          </a:p>
          <a:p>
            <a:pPr lvl="1" eaLnBrk="1" hangingPunct="1">
              <a:lnSpc>
                <a:spcPct val="120000"/>
              </a:lnSpc>
            </a:pPr>
            <a:r>
              <a:rPr lang="en-US" altLang="en-US" sz="2400" dirty="0">
                <a:ea typeface="MS PGothic" panose="020B0600070205080204" pitchFamily="34" charset="-128"/>
              </a:rPr>
              <a:t>Only the top % of students with perfect GPAs get scholarships.</a:t>
            </a:r>
          </a:p>
          <a:p>
            <a:pPr lvl="1" eaLnBrk="1" hangingPunct="1">
              <a:lnSpc>
                <a:spcPct val="120000"/>
              </a:lnSpc>
            </a:pPr>
            <a:r>
              <a:rPr lang="en-US" altLang="en-US" sz="2400" dirty="0">
                <a:ea typeface="MS PGothic" panose="020B0600070205080204" pitchFamily="34" charset="-128"/>
              </a:rPr>
              <a:t>Financial Aid is too competitive for the average student.</a:t>
            </a:r>
          </a:p>
          <a:p>
            <a:pPr eaLnBrk="1" hangingPunct="1">
              <a:lnSpc>
                <a:spcPct val="80000"/>
              </a:lnSpc>
              <a:buFont typeface="Arial" panose="020B0604020202020204" pitchFamily="34" charset="0"/>
              <a:buNone/>
            </a:pPr>
            <a:endParaRPr lang="en-US" altLang="en-US" sz="2400" b="1" dirty="0">
              <a:ea typeface="MS PGothic" panose="020B0600070205080204" pitchFamily="34" charset="-128"/>
            </a:endParaRPr>
          </a:p>
          <a:p>
            <a:pPr marL="0" indent="0" eaLnBrk="1" hangingPunct="1">
              <a:lnSpc>
                <a:spcPct val="80000"/>
              </a:lnSpc>
              <a:buNone/>
            </a:pPr>
            <a:r>
              <a:rPr lang="en-US" altLang="en-US" sz="2400" b="1" dirty="0">
                <a:ea typeface="MS PGothic" panose="020B0600070205080204" pitchFamily="34" charset="-128"/>
              </a:rPr>
              <a:t>Truths:</a:t>
            </a:r>
          </a:p>
          <a:p>
            <a:pPr lvl="1" eaLnBrk="1" hangingPunct="1">
              <a:lnSpc>
                <a:spcPct val="120000"/>
              </a:lnSpc>
            </a:pPr>
            <a:r>
              <a:rPr lang="en-US" altLang="en-US" sz="2400" dirty="0">
                <a:ea typeface="MS PGothic" panose="020B0600070205080204" pitchFamily="34" charset="-128"/>
              </a:rPr>
              <a:t>Every financial background can receive financial aid.</a:t>
            </a:r>
          </a:p>
          <a:p>
            <a:pPr lvl="1" eaLnBrk="1" hangingPunct="1">
              <a:lnSpc>
                <a:spcPct val="120000"/>
              </a:lnSpc>
            </a:pPr>
            <a:r>
              <a:rPr lang="en-US" altLang="en-US" sz="2400" dirty="0">
                <a:ea typeface="MS PGothic" panose="020B0600070205080204" pitchFamily="34" charset="-128"/>
              </a:rPr>
              <a:t>Scholarships are not always awarded based solely on GPA.</a:t>
            </a:r>
          </a:p>
          <a:p>
            <a:pPr lvl="1" eaLnBrk="1" hangingPunct="1">
              <a:lnSpc>
                <a:spcPct val="120000"/>
              </a:lnSpc>
            </a:pPr>
            <a:r>
              <a:rPr lang="en-US" altLang="en-US" sz="2400" dirty="0">
                <a:ea typeface="MS PGothic" panose="020B0600070205080204" pitchFamily="34" charset="-128"/>
              </a:rPr>
              <a:t>Many local scholarships will have a very small pool of applicants. Financial aid is a numbers game; the more applications you send out – the more opportunity for $$$.</a:t>
            </a:r>
          </a:p>
        </p:txBody>
      </p:sp>
      <p:sp>
        <p:nvSpPr>
          <p:cNvPr id="8195" name="Title 1">
            <a:extLst>
              <a:ext uri="{FF2B5EF4-FFF2-40B4-BE49-F238E27FC236}">
                <a16:creationId xmlns:a16="http://schemas.microsoft.com/office/drawing/2014/main" id="{E8692C31-62A5-4F48-B71B-DC245B2729BB}"/>
              </a:ext>
            </a:extLst>
          </p:cNvPr>
          <p:cNvSpPr txBox="1">
            <a:spLocks noChangeArrowheads="1"/>
          </p:cNvSpPr>
          <p:nvPr/>
        </p:nvSpPr>
        <p:spPr bwMode="auto">
          <a:xfrm>
            <a:off x="304800" y="407987"/>
            <a:ext cx="7391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500" b="1" dirty="0">
                <a:solidFill>
                  <a:schemeClr val="accent1">
                    <a:satMod val="150000"/>
                  </a:schemeClr>
                </a:solidFill>
                <a:latin typeface="+mj-lt"/>
                <a:ea typeface="+mj-ea"/>
                <a:cs typeface="+mj-cs"/>
              </a:rPr>
              <a:t>Myths about Financial Aid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E7CC7C6A-9B05-BAFC-E2CD-AA9B7F27CE81}"/>
              </a:ext>
            </a:extLst>
          </p:cNvPr>
          <p:cNvPicPr>
            <a:picLocks noChangeAspect="1"/>
          </p:cNvPicPr>
          <p:nvPr/>
        </p:nvPicPr>
        <p:blipFill rotWithShape="1">
          <a:blip r:embed="rId2">
            <a:extLst>
              <a:ext uri="{28A0092B-C50C-407E-A947-70E740481C1C}">
                <a14:useLocalDpi xmlns:a14="http://schemas.microsoft.com/office/drawing/2010/main" val="0"/>
              </a:ext>
            </a:extLst>
          </a:blip>
          <a:srcRect l="26667" t="38148" r="27936" b="45556"/>
          <a:stretch/>
        </p:blipFill>
        <p:spPr>
          <a:xfrm>
            <a:off x="762000" y="1823484"/>
            <a:ext cx="7924799" cy="1600199"/>
          </a:xfrm>
          <a:prstGeom prst="rect">
            <a:avLst/>
          </a:prstGeom>
        </p:spPr>
      </p:pic>
      <p:cxnSp>
        <p:nvCxnSpPr>
          <p:cNvPr id="6" name="Straight Arrow Connector 5">
            <a:extLst>
              <a:ext uri="{FF2B5EF4-FFF2-40B4-BE49-F238E27FC236}">
                <a16:creationId xmlns:a16="http://schemas.microsoft.com/office/drawing/2014/main" id="{502BF213-92AF-49D6-AB08-60FE76131890}"/>
              </a:ext>
            </a:extLst>
          </p:cNvPr>
          <p:cNvCxnSpPr>
            <a:cxnSpLocks/>
          </p:cNvCxnSpPr>
          <p:nvPr/>
        </p:nvCxnSpPr>
        <p:spPr>
          <a:xfrm flipH="1">
            <a:off x="6400800" y="2895600"/>
            <a:ext cx="114300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9" name="TextBox 8">
            <a:extLst>
              <a:ext uri="{FF2B5EF4-FFF2-40B4-BE49-F238E27FC236}">
                <a16:creationId xmlns:a16="http://schemas.microsoft.com/office/drawing/2014/main" id="{745B6D4B-8895-41F1-BA08-924F39A6AFF3}"/>
              </a:ext>
            </a:extLst>
          </p:cNvPr>
          <p:cNvSpPr txBox="1"/>
          <p:nvPr/>
        </p:nvSpPr>
        <p:spPr>
          <a:xfrm>
            <a:off x="1219199" y="3736884"/>
            <a:ext cx="7010400" cy="461665"/>
          </a:xfrm>
          <a:prstGeom prst="rect">
            <a:avLst/>
          </a:prstGeom>
          <a:noFill/>
        </p:spPr>
        <p:txBody>
          <a:bodyPr wrap="square">
            <a:spAutoFit/>
          </a:bodyPr>
          <a:lstStyle/>
          <a:p>
            <a:r>
              <a:rPr lang="en-US" sz="2400" dirty="0">
                <a:solidFill>
                  <a:srgbClr val="0070C0"/>
                </a:solidFill>
              </a:rPr>
              <a:t>https://texas4hfoundation.org/types-of-scholarships/</a:t>
            </a:r>
          </a:p>
        </p:txBody>
      </p:sp>
    </p:spTree>
    <p:extLst>
      <p:ext uri="{BB962C8B-B14F-4D97-AF65-F5344CB8AC3E}">
        <p14:creationId xmlns:p14="http://schemas.microsoft.com/office/powerpoint/2010/main" val="391281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06A72E-BB5F-43FA-8990-99D89F6A0193}"/>
              </a:ext>
            </a:extLst>
          </p:cNvPr>
          <p:cNvPicPr>
            <a:picLocks noChangeAspect="1"/>
          </p:cNvPicPr>
          <p:nvPr/>
        </p:nvPicPr>
        <p:blipFill>
          <a:blip r:embed="rId2"/>
          <a:stretch>
            <a:fillRect/>
          </a:stretch>
        </p:blipFill>
        <p:spPr>
          <a:xfrm>
            <a:off x="171450" y="1344543"/>
            <a:ext cx="8123464" cy="5228896"/>
          </a:xfrm>
          <a:prstGeom prst="rect">
            <a:avLst/>
          </a:prstGeom>
        </p:spPr>
      </p:pic>
      <p:sp>
        <p:nvSpPr>
          <p:cNvPr id="3" name="TextBox 2">
            <a:extLst>
              <a:ext uri="{FF2B5EF4-FFF2-40B4-BE49-F238E27FC236}">
                <a16:creationId xmlns:a16="http://schemas.microsoft.com/office/drawing/2014/main" id="{EBDAAFDF-4CDE-499C-A33C-1B9AECFE1AA0}"/>
              </a:ext>
            </a:extLst>
          </p:cNvPr>
          <p:cNvSpPr txBox="1"/>
          <p:nvPr/>
        </p:nvSpPr>
        <p:spPr>
          <a:xfrm>
            <a:off x="413657" y="284561"/>
            <a:ext cx="7010400" cy="707886"/>
          </a:xfrm>
          <a:prstGeom prst="rect">
            <a:avLst/>
          </a:prstGeom>
          <a:noFill/>
          <a:ln>
            <a:noFill/>
          </a:ln>
        </p:spPr>
        <p:txBody>
          <a:bodyPr wrap="square" rtlCol="0">
            <a:spAutoFit/>
          </a:bodyPr>
          <a:lstStyle/>
          <a:p>
            <a:r>
              <a:rPr lang="en-US" sz="2000" dirty="0"/>
              <a:t>You must create an account in the Texas 4-H Foundation Scholarship Portal</a:t>
            </a:r>
          </a:p>
        </p:txBody>
      </p:sp>
      <p:sp>
        <p:nvSpPr>
          <p:cNvPr id="4" name="Oval 3">
            <a:extLst>
              <a:ext uri="{FF2B5EF4-FFF2-40B4-BE49-F238E27FC236}">
                <a16:creationId xmlns:a16="http://schemas.microsoft.com/office/drawing/2014/main" id="{34EB5772-D708-4343-8BC3-C6CC7FB80614}"/>
              </a:ext>
            </a:extLst>
          </p:cNvPr>
          <p:cNvSpPr/>
          <p:nvPr/>
        </p:nvSpPr>
        <p:spPr>
          <a:xfrm>
            <a:off x="990600" y="3810000"/>
            <a:ext cx="1295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368D21D3-B1EA-421E-8C90-F8D49503AEB2}"/>
              </a:ext>
            </a:extLst>
          </p:cNvPr>
          <p:cNvCxnSpPr/>
          <p:nvPr/>
        </p:nvCxnSpPr>
        <p:spPr>
          <a:xfrm flipH="1">
            <a:off x="7119257" y="1972004"/>
            <a:ext cx="304800" cy="5334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E2C253B9-3291-4D37-AF2A-8F004FA16BD0}"/>
              </a:ext>
            </a:extLst>
          </p:cNvPr>
          <p:cNvSpPr txBox="1"/>
          <p:nvPr/>
        </p:nvSpPr>
        <p:spPr>
          <a:xfrm>
            <a:off x="6357257" y="1396664"/>
            <a:ext cx="2133600" cy="523220"/>
          </a:xfrm>
          <a:prstGeom prst="rect">
            <a:avLst/>
          </a:prstGeom>
          <a:noFill/>
        </p:spPr>
        <p:txBody>
          <a:bodyPr wrap="square" rtlCol="0">
            <a:spAutoFit/>
          </a:bodyPr>
          <a:lstStyle/>
          <a:p>
            <a:r>
              <a:rPr lang="en-US" sz="2800" dirty="0"/>
              <a:t>Instructions</a:t>
            </a:r>
            <a:endParaRPr lang="en-US" dirty="0"/>
          </a:p>
        </p:txBody>
      </p:sp>
    </p:spTree>
    <p:extLst>
      <p:ext uri="{BB962C8B-B14F-4D97-AF65-F5344CB8AC3E}">
        <p14:creationId xmlns:p14="http://schemas.microsoft.com/office/powerpoint/2010/main" val="1211412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0A5751-BAE2-0164-CF29-F64244214F87}"/>
              </a:ext>
            </a:extLst>
          </p:cNvPr>
          <p:cNvPicPr>
            <a:picLocks noChangeAspect="1"/>
          </p:cNvPicPr>
          <p:nvPr/>
        </p:nvPicPr>
        <p:blipFill>
          <a:blip r:embed="rId2"/>
          <a:stretch>
            <a:fillRect/>
          </a:stretch>
        </p:blipFill>
        <p:spPr>
          <a:xfrm>
            <a:off x="750481" y="2514600"/>
            <a:ext cx="7239000" cy="2486025"/>
          </a:xfrm>
          <a:prstGeom prst="rect">
            <a:avLst/>
          </a:prstGeom>
        </p:spPr>
      </p:pic>
      <p:sp>
        <p:nvSpPr>
          <p:cNvPr id="4" name="Oval 3">
            <a:extLst>
              <a:ext uri="{FF2B5EF4-FFF2-40B4-BE49-F238E27FC236}">
                <a16:creationId xmlns:a16="http://schemas.microsoft.com/office/drawing/2014/main" id="{8173ECA7-BC59-456D-8D22-0D8DB92EC132}"/>
              </a:ext>
            </a:extLst>
          </p:cNvPr>
          <p:cNvSpPr/>
          <p:nvPr/>
        </p:nvSpPr>
        <p:spPr>
          <a:xfrm>
            <a:off x="1382233" y="2488019"/>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661A48C-BF85-4DA4-83F5-FB1A1F7B14AF}"/>
              </a:ext>
            </a:extLst>
          </p:cNvPr>
          <p:cNvSpPr txBox="1"/>
          <p:nvPr/>
        </p:nvSpPr>
        <p:spPr>
          <a:xfrm>
            <a:off x="457200" y="609600"/>
            <a:ext cx="8012519"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After creating an account and completing the contact information, you will be taken to the Applicant Dashboard.</a:t>
            </a:r>
          </a:p>
          <a:p>
            <a:pPr marL="285750" indent="-285750">
              <a:buFont typeface="Arial" panose="020B0604020202020204" pitchFamily="34" charset="0"/>
              <a:buChar char="•"/>
            </a:pPr>
            <a:r>
              <a:rPr lang="en-US" sz="2400" dirty="0"/>
              <a:t>Click the “Apply” button at the top of the page to view all available applications.</a:t>
            </a:r>
          </a:p>
        </p:txBody>
      </p:sp>
    </p:spTree>
    <p:extLst>
      <p:ext uri="{BB962C8B-B14F-4D97-AF65-F5344CB8AC3E}">
        <p14:creationId xmlns:p14="http://schemas.microsoft.com/office/powerpoint/2010/main" val="128802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028598-B675-4B7F-AF05-79252923CA0D}"/>
              </a:ext>
            </a:extLst>
          </p:cNvPr>
          <p:cNvPicPr>
            <a:picLocks noChangeAspect="1"/>
          </p:cNvPicPr>
          <p:nvPr/>
        </p:nvPicPr>
        <p:blipFill>
          <a:blip r:embed="rId2"/>
          <a:stretch>
            <a:fillRect/>
          </a:stretch>
        </p:blipFill>
        <p:spPr>
          <a:xfrm>
            <a:off x="1148609" y="1981200"/>
            <a:ext cx="6623791" cy="3935940"/>
          </a:xfrm>
          <a:prstGeom prst="rect">
            <a:avLst/>
          </a:prstGeom>
        </p:spPr>
      </p:pic>
      <p:sp>
        <p:nvSpPr>
          <p:cNvPr id="3" name="TextBox 2">
            <a:extLst>
              <a:ext uri="{FF2B5EF4-FFF2-40B4-BE49-F238E27FC236}">
                <a16:creationId xmlns:a16="http://schemas.microsoft.com/office/drawing/2014/main" id="{4E48C52C-B043-4ACD-9755-50F42E98C1C5}"/>
              </a:ext>
            </a:extLst>
          </p:cNvPr>
          <p:cNvSpPr txBox="1"/>
          <p:nvPr/>
        </p:nvSpPr>
        <p:spPr>
          <a:xfrm>
            <a:off x="606795" y="533400"/>
            <a:ext cx="7930409" cy="1292662"/>
          </a:xfrm>
          <a:prstGeom prst="rect">
            <a:avLst/>
          </a:prstGeom>
          <a:noFill/>
        </p:spPr>
        <p:txBody>
          <a:bodyPr wrap="square" rtlCol="0">
            <a:spAutoFit/>
          </a:bodyPr>
          <a:lstStyle/>
          <a:p>
            <a:r>
              <a:rPr lang="en-US" sz="2400" b="1" dirty="0"/>
              <a:t>Collaborate Tool </a:t>
            </a:r>
            <a:br>
              <a:rPr lang="en-US" sz="2400" b="1" dirty="0"/>
            </a:br>
            <a:r>
              <a:rPr lang="en-US" dirty="0"/>
              <a:t>Allows you to invite anyone (using their email address) to view and edit your application.  Instructions are linked on the Foundation website under the “Apply” button.</a:t>
            </a:r>
          </a:p>
        </p:txBody>
      </p:sp>
      <p:sp>
        <p:nvSpPr>
          <p:cNvPr id="4" name="Oval 3">
            <a:extLst>
              <a:ext uri="{FF2B5EF4-FFF2-40B4-BE49-F238E27FC236}">
                <a16:creationId xmlns:a16="http://schemas.microsoft.com/office/drawing/2014/main" id="{4E7A1BBA-33E6-463D-87F9-5899938793E1}"/>
              </a:ext>
            </a:extLst>
          </p:cNvPr>
          <p:cNvSpPr/>
          <p:nvPr/>
        </p:nvSpPr>
        <p:spPr>
          <a:xfrm>
            <a:off x="6787409" y="2133600"/>
            <a:ext cx="914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7129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Tips</a:t>
            </a:r>
          </a:p>
        </p:txBody>
      </p:sp>
      <p:sp>
        <p:nvSpPr>
          <p:cNvPr id="3" name="Text Placeholder 2"/>
          <p:cNvSpPr>
            <a:spLocks noGrp="1"/>
          </p:cNvSpPr>
          <p:nvPr>
            <p:ph type="body" idx="1"/>
          </p:nvPr>
        </p:nvSpPr>
        <p:spPr/>
        <p:txBody>
          <a:bodyPr/>
          <a:lstStyle/>
          <a:p>
            <a:r>
              <a:rPr lang="en-US" dirty="0"/>
              <a:t>Most of your points will come from your written application. Judges will determine if you’re a contender by what you </a:t>
            </a:r>
            <a:r>
              <a:rPr lang="en-US" b="1" dirty="0"/>
              <a:t>write</a:t>
            </a:r>
            <a:r>
              <a:rPr lang="en-US" dirty="0"/>
              <a:t>, not what you </a:t>
            </a:r>
            <a:r>
              <a:rPr lang="en-US" b="1" dirty="0"/>
              <a:t>say</a:t>
            </a:r>
            <a:r>
              <a:rPr lang="en-US" dirty="0"/>
              <a:t>.</a:t>
            </a:r>
          </a:p>
        </p:txBody>
      </p:sp>
      <p:pic>
        <p:nvPicPr>
          <p:cNvPr id="1026" name="Picture 2" descr="Easing the Pain of Online Job Applications">
            <a:extLst>
              <a:ext uri="{FF2B5EF4-FFF2-40B4-BE49-F238E27FC236}">
                <a16:creationId xmlns:a16="http://schemas.microsoft.com/office/drawing/2014/main" id="{C7B8E037-AD1D-2250-A0EF-9741BA4E55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056" y="3048000"/>
            <a:ext cx="4883888" cy="325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873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32C6B152-89EE-4EF6-94F2-F2D0D875E49D}"/>
              </a:ext>
            </a:extLst>
          </p:cNvPr>
          <p:cNvSpPr>
            <a:spLocks noGrp="1"/>
          </p:cNvSpPr>
          <p:nvPr>
            <p:ph idx="1"/>
          </p:nvPr>
        </p:nvSpPr>
        <p:spPr>
          <a:xfrm>
            <a:off x="381000" y="1600200"/>
            <a:ext cx="8153400" cy="4953000"/>
          </a:xfrm>
        </p:spPr>
        <p:txBody>
          <a:bodyPr>
            <a:normAutofit lnSpcReduction="10000"/>
          </a:bodyPr>
          <a:lstStyle/>
          <a:p>
            <a:pPr marL="471488" indent="-457200"/>
            <a:r>
              <a:rPr lang="en-US" altLang="en-US" sz="2800" b="1" dirty="0">
                <a:ea typeface="MS PGothic" panose="020B0600070205080204" pitchFamily="34" charset="-128"/>
              </a:rPr>
              <a:t>SECTION 1A: Personal Information</a:t>
            </a:r>
          </a:p>
          <a:p>
            <a:pPr marL="471488" indent="-457200"/>
            <a:r>
              <a:rPr lang="en-US" altLang="en-US" sz="2800" b="1" dirty="0">
                <a:ea typeface="MS PGothic" panose="020B0600070205080204" pitchFamily="34" charset="-128"/>
              </a:rPr>
              <a:t>SECTION 1B: Demographics</a:t>
            </a:r>
          </a:p>
          <a:p>
            <a:pPr marL="471488" indent="-457200"/>
            <a:r>
              <a:rPr lang="en-US" altLang="en-US" sz="2800" b="1" dirty="0">
                <a:ea typeface="MS PGothic" panose="020B0600070205080204" pitchFamily="34" charset="-128"/>
              </a:rPr>
              <a:t>SECTION 1C: District &amp; County Information</a:t>
            </a:r>
          </a:p>
          <a:p>
            <a:pPr marL="471488" indent="-457200"/>
            <a:r>
              <a:rPr lang="en-US" altLang="en-US" sz="2800" b="1" dirty="0">
                <a:ea typeface="MS PGothic" panose="020B0600070205080204" pitchFamily="34" charset="-128"/>
              </a:rPr>
              <a:t>SECTION 2: College/University Information</a:t>
            </a:r>
          </a:p>
          <a:p>
            <a:pPr marL="471488" indent="-457200"/>
            <a:r>
              <a:rPr lang="en-US" altLang="en-US" sz="2800" b="1" dirty="0">
                <a:ea typeface="MS PGothic" panose="020B0600070205080204" pitchFamily="34" charset="-128"/>
              </a:rPr>
              <a:t>SECTION 3: Livestock Show Participation</a:t>
            </a:r>
          </a:p>
          <a:p>
            <a:pPr marL="471488" indent="-457200"/>
            <a:r>
              <a:rPr lang="en-US" altLang="en-US" sz="2800" b="1" dirty="0">
                <a:ea typeface="MS PGothic" panose="020B0600070205080204" pitchFamily="34" charset="-128"/>
              </a:rPr>
              <a:t>SECTION 4: Individual Scholastic Record</a:t>
            </a:r>
          </a:p>
          <a:p>
            <a:pPr marL="471488" indent="-457200"/>
            <a:r>
              <a:rPr lang="en-US" altLang="en-US" sz="2800" b="1" i="1" dirty="0">
                <a:solidFill>
                  <a:srgbClr val="FF0000"/>
                </a:solidFill>
                <a:ea typeface="MS PGothic" panose="020B0600070205080204" pitchFamily="34" charset="-128"/>
              </a:rPr>
              <a:t>SECTION 5: Ranking &amp; CPA Verification</a:t>
            </a:r>
          </a:p>
          <a:p>
            <a:pPr marL="471488" indent="-457200"/>
            <a:r>
              <a:rPr lang="en-US" altLang="en-US" sz="2800" b="1" dirty="0">
                <a:ea typeface="MS PGothic" panose="020B0600070205080204" pitchFamily="34" charset="-128"/>
              </a:rPr>
              <a:t>SECTION 6: Financial Information</a:t>
            </a:r>
          </a:p>
          <a:p>
            <a:pPr marL="764096" lvl="1" indent="-457200"/>
            <a:r>
              <a:rPr lang="en-US" altLang="en-US" sz="2400" b="1" dirty="0">
                <a:ea typeface="MS PGothic" panose="020B0600070205080204" pitchFamily="34" charset="-128"/>
              </a:rPr>
              <a:t>Student Aid Report Upload</a:t>
            </a:r>
          </a:p>
          <a:p>
            <a:pPr marL="764096" lvl="1" indent="-457200"/>
            <a:r>
              <a:rPr lang="en-US" altLang="en-US" sz="2400" b="1" dirty="0">
                <a:ea typeface="MS PGothic" panose="020B0600070205080204" pitchFamily="34" charset="-128"/>
              </a:rPr>
              <a:t>Financial Narrative</a:t>
            </a:r>
          </a:p>
          <a:p>
            <a:pPr marL="471488" indent="-457200"/>
            <a:r>
              <a:rPr lang="en-US" altLang="en-US" sz="2800" b="1" dirty="0">
                <a:ea typeface="MS PGothic" panose="020B0600070205080204" pitchFamily="34" charset="-128"/>
              </a:rPr>
              <a:t>SECTION 7: Written Application &amp; Narratives</a:t>
            </a:r>
          </a:p>
          <a:p>
            <a:pPr marL="471488" indent="-457200"/>
            <a:r>
              <a:rPr lang="en-US" altLang="en-US" sz="2800" b="1" dirty="0">
                <a:ea typeface="MS PGothic" panose="020B0600070205080204" pitchFamily="34" charset="-128"/>
              </a:rPr>
              <a:t>SECTION 8: Acknowledgement of Integrity</a:t>
            </a:r>
          </a:p>
          <a:p>
            <a:pPr marL="350838" indent="-336550" eaLnBrk="1" hangingPunct="1">
              <a:buFont typeface="Arial" panose="020B0604020202020204" pitchFamily="34" charset="0"/>
              <a:buNone/>
            </a:pPr>
            <a:endParaRPr lang="en-US" altLang="en-US" sz="2800" b="1" dirty="0">
              <a:ea typeface="MS PGothic" panose="020B0600070205080204" pitchFamily="34" charset="-128"/>
            </a:endParaRPr>
          </a:p>
          <a:p>
            <a:pPr marL="350838" indent="-336550" eaLnBrk="1" hangingPunct="1">
              <a:buFont typeface="Arial" panose="020B0604020202020204" pitchFamily="34" charset="0"/>
              <a:buNone/>
            </a:pPr>
            <a:endParaRPr lang="en-US" altLang="en-US" sz="2800" b="1" dirty="0">
              <a:ea typeface="MS PGothic" panose="020B0600070205080204" pitchFamily="34" charset="-128"/>
            </a:endParaRPr>
          </a:p>
        </p:txBody>
      </p:sp>
      <p:sp>
        <p:nvSpPr>
          <p:cNvPr id="27651" name="Title 1">
            <a:extLst>
              <a:ext uri="{FF2B5EF4-FFF2-40B4-BE49-F238E27FC236}">
                <a16:creationId xmlns:a16="http://schemas.microsoft.com/office/drawing/2014/main" id="{7A3F8F18-6650-4686-B8A1-17B8D6258E94}"/>
              </a:ext>
            </a:extLst>
          </p:cNvPr>
          <p:cNvSpPr txBox="1">
            <a:spLocks noChangeArrowheads="1"/>
          </p:cNvSpPr>
          <p:nvPr/>
        </p:nvSpPr>
        <p:spPr bwMode="auto">
          <a:xfrm>
            <a:off x="1550194" y="457200"/>
            <a:ext cx="5867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defTabSz="457200">
              <a:spcBef>
                <a:spcPct val="0"/>
              </a:spcBef>
              <a:buFontTx/>
              <a:buNone/>
              <a:defRPr sz="3700" b="1">
                <a:solidFill>
                  <a:schemeClr val="accent1">
                    <a:satMod val="150000"/>
                  </a:schemeClr>
                </a:solidFill>
                <a:latin typeface="+mj-lt"/>
                <a:ea typeface="+mj-ea"/>
                <a:cs typeface="+mj-cs"/>
              </a:defRPr>
            </a:lvl1pPr>
            <a:lvl2pPr marL="742950" indent="-285750" defTabSz="457200">
              <a:spcBef>
                <a:spcPct val="20000"/>
              </a:spcBef>
              <a:buFont typeface="Arial" panose="020B0604020202020204" pitchFamily="34" charset="0"/>
              <a:buChar char="–"/>
              <a:defRPr sz="2800">
                <a:latin typeface="Calibri" panose="020F0502020204030204" pitchFamily="34" charset="0"/>
              </a:defRPr>
            </a:lvl2pPr>
            <a:lvl3pPr marL="1143000" indent="-228600" defTabSz="457200">
              <a:spcBef>
                <a:spcPct val="20000"/>
              </a:spcBef>
              <a:buFont typeface="Arial" panose="020B0604020202020204" pitchFamily="34" charset="0"/>
              <a:buChar char="•"/>
              <a:defRPr sz="2400">
                <a:latin typeface="Calibri" panose="020F0502020204030204" pitchFamily="34" charset="0"/>
              </a:defRPr>
            </a:lvl3pPr>
            <a:lvl4pPr marL="1600200" indent="-228600" defTabSz="457200">
              <a:spcBef>
                <a:spcPct val="20000"/>
              </a:spcBef>
              <a:buFont typeface="Arial" panose="020B0604020202020204" pitchFamily="34" charset="0"/>
              <a:buChar char="–"/>
              <a:defRPr sz="2000">
                <a:latin typeface="Calibri" panose="020F0502020204030204" pitchFamily="34" charset="0"/>
              </a:defRPr>
            </a:lvl4pPr>
            <a:lvl5pPr marL="2057400" indent="-228600" defTabSz="457200">
              <a:spcBef>
                <a:spcPct val="20000"/>
              </a:spcBef>
              <a:buFont typeface="Arial" panose="020B0604020202020204" pitchFamily="34" charset="0"/>
              <a:buChar char="»"/>
              <a:defRPr sz="2000">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altLang="en-US" dirty="0"/>
              <a:t>Application Sections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252728"/>
          </a:xfrm>
        </p:spPr>
        <p:txBody>
          <a:bodyPr/>
          <a:lstStyle/>
          <a:p>
            <a:r>
              <a:rPr lang="en-US" dirty="0"/>
              <a:t>Foundation Scholarship Rubric</a:t>
            </a:r>
          </a:p>
        </p:txBody>
      </p:sp>
      <p:pic>
        <p:nvPicPr>
          <p:cNvPr id="12" name="Picture 11">
            <a:extLst>
              <a:ext uri="{FF2B5EF4-FFF2-40B4-BE49-F238E27FC236}">
                <a16:creationId xmlns:a16="http://schemas.microsoft.com/office/drawing/2014/main" id="{6BF21020-2D4F-B7A8-F56F-1C4F42814AE3}"/>
              </a:ext>
            </a:extLst>
          </p:cNvPr>
          <p:cNvPicPr>
            <a:picLocks noChangeAspect="1"/>
          </p:cNvPicPr>
          <p:nvPr/>
        </p:nvPicPr>
        <p:blipFill rotWithShape="1">
          <a:blip r:embed="rId2"/>
          <a:srcRect l="11732" t="25056" r="61954" b="24877"/>
          <a:stretch/>
        </p:blipFill>
        <p:spPr>
          <a:xfrm>
            <a:off x="228600" y="1828800"/>
            <a:ext cx="8686800" cy="4648200"/>
          </a:xfrm>
          <a:prstGeom prst="rect">
            <a:avLst/>
          </a:prstGeom>
        </p:spPr>
      </p:pic>
      <p:sp>
        <p:nvSpPr>
          <p:cNvPr id="13" name="Oval 12">
            <a:extLst>
              <a:ext uri="{FF2B5EF4-FFF2-40B4-BE49-F238E27FC236}">
                <a16:creationId xmlns:a16="http://schemas.microsoft.com/office/drawing/2014/main" id="{6F40C841-D171-1228-7FF9-BE90B772920B}"/>
              </a:ext>
            </a:extLst>
          </p:cNvPr>
          <p:cNvSpPr/>
          <p:nvPr/>
        </p:nvSpPr>
        <p:spPr>
          <a:xfrm>
            <a:off x="4419600" y="2133600"/>
            <a:ext cx="1143000" cy="4343400"/>
          </a:xfrm>
          <a:prstGeom prst="ellipse">
            <a:avLst/>
          </a:prstGeom>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7" name="TextBox 16">
            <a:extLst>
              <a:ext uri="{FF2B5EF4-FFF2-40B4-BE49-F238E27FC236}">
                <a16:creationId xmlns:a16="http://schemas.microsoft.com/office/drawing/2014/main" id="{52065A80-9EA9-9D47-C8FA-9A0B42F3FBDE}"/>
              </a:ext>
            </a:extLst>
          </p:cNvPr>
          <p:cNvSpPr txBox="1"/>
          <p:nvPr/>
        </p:nvSpPr>
        <p:spPr>
          <a:xfrm>
            <a:off x="2286000" y="2962368"/>
            <a:ext cx="1905000" cy="132343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b="1" dirty="0">
                <a:solidFill>
                  <a:srgbClr val="FF0000"/>
                </a:solidFill>
              </a:rPr>
              <a:t>70% of your application points will come from your written application.</a:t>
            </a:r>
          </a:p>
        </p:txBody>
      </p:sp>
      <p:cxnSp>
        <p:nvCxnSpPr>
          <p:cNvPr id="4" name="Straight Arrow Connector 3">
            <a:extLst>
              <a:ext uri="{FF2B5EF4-FFF2-40B4-BE49-F238E27FC236}">
                <a16:creationId xmlns:a16="http://schemas.microsoft.com/office/drawing/2014/main" id="{54486F9B-6EB0-A685-8E0A-F15A41A3BEB4}"/>
              </a:ext>
            </a:extLst>
          </p:cNvPr>
          <p:cNvCxnSpPr>
            <a:cxnSpLocks/>
          </p:cNvCxnSpPr>
          <p:nvPr/>
        </p:nvCxnSpPr>
        <p:spPr>
          <a:xfrm flipV="1">
            <a:off x="3962400" y="2962368"/>
            <a:ext cx="685800" cy="23803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0946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Written Application</a:t>
            </a:r>
          </a:p>
        </p:txBody>
      </p:sp>
      <p:sp>
        <p:nvSpPr>
          <p:cNvPr id="3" name="Content Placeholder 2"/>
          <p:cNvSpPr>
            <a:spLocks noGrp="1"/>
          </p:cNvSpPr>
          <p:nvPr>
            <p:ph idx="1"/>
          </p:nvPr>
        </p:nvSpPr>
        <p:spPr>
          <a:xfrm>
            <a:off x="457200" y="1775191"/>
            <a:ext cx="8229600" cy="4930409"/>
          </a:xfrm>
        </p:spPr>
        <p:txBody>
          <a:bodyPr>
            <a:normAutofit/>
          </a:bodyPr>
          <a:lstStyle/>
          <a:p>
            <a:r>
              <a:rPr lang="en-US" dirty="0"/>
              <a:t>Creating a well-reasoned, informative and well-written scholarship application is one of the things you can do to give you the edge you need. </a:t>
            </a:r>
          </a:p>
          <a:p>
            <a:r>
              <a:rPr lang="en-US" dirty="0"/>
              <a:t>Remember:</a:t>
            </a:r>
          </a:p>
          <a:p>
            <a:pPr lvl="1"/>
            <a:r>
              <a:rPr lang="en-US" dirty="0"/>
              <a:t>Follow the Rules &amp; read the</a:t>
            </a:r>
            <a:br>
              <a:rPr lang="en-US" dirty="0"/>
            </a:br>
            <a:r>
              <a:rPr lang="en-US" dirty="0"/>
              <a:t>guidelines</a:t>
            </a:r>
          </a:p>
          <a:p>
            <a:pPr lvl="1"/>
            <a:r>
              <a:rPr lang="en-US" dirty="0"/>
              <a:t>Polish it up!</a:t>
            </a:r>
          </a:p>
          <a:p>
            <a:pPr lvl="1"/>
            <a:r>
              <a:rPr lang="en-US" dirty="0"/>
              <a:t>Determine Priority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304800"/>
            <a:ext cx="914400" cy="927122"/>
          </a:xfrm>
          <a:prstGeom prst="rect">
            <a:avLst/>
          </a:prstGeom>
        </p:spPr>
      </p:pic>
      <p:pic>
        <p:nvPicPr>
          <p:cNvPr id="6145" name="Picture 1" descr="C:\Users\natalie.cervantes\AppData\Local\Microsoft\Windows\Temporary Internet Files\Content.IE5\9FDHP6ES\MC9000787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1715" y="3626993"/>
            <a:ext cx="2834462" cy="3047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49472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1B92-8556-4F20-9703-2E485A586BEE}"/>
              </a:ext>
            </a:extLst>
          </p:cNvPr>
          <p:cNvSpPr>
            <a:spLocks noGrp="1"/>
          </p:cNvSpPr>
          <p:nvPr>
            <p:ph type="title"/>
          </p:nvPr>
        </p:nvSpPr>
        <p:spPr/>
        <p:txBody>
          <a:bodyPr/>
          <a:lstStyle/>
          <a:p>
            <a:r>
              <a:rPr lang="en-US" dirty="0"/>
              <a:t>Section Breakdowns</a:t>
            </a:r>
          </a:p>
        </p:txBody>
      </p:sp>
      <p:sp>
        <p:nvSpPr>
          <p:cNvPr id="3" name="Content Placeholder 2">
            <a:extLst>
              <a:ext uri="{FF2B5EF4-FFF2-40B4-BE49-F238E27FC236}">
                <a16:creationId xmlns:a16="http://schemas.microsoft.com/office/drawing/2014/main" id="{34584CDC-B2A3-498C-AD28-94C9BADAE2D1}"/>
              </a:ext>
            </a:extLst>
          </p:cNvPr>
          <p:cNvSpPr>
            <a:spLocks noGrp="1"/>
          </p:cNvSpPr>
          <p:nvPr>
            <p:ph idx="1"/>
          </p:nvPr>
        </p:nvSpPr>
        <p:spPr/>
        <p:txBody>
          <a:bodyPr>
            <a:normAutofit fontScale="85000" lnSpcReduction="10000"/>
          </a:bodyPr>
          <a:lstStyle/>
          <a:p>
            <a:r>
              <a:rPr lang="en-US" b="1" u="sng" dirty="0"/>
              <a:t>Project Experiences</a:t>
            </a:r>
            <a:r>
              <a:rPr lang="en-US" dirty="0"/>
              <a:t>:</a:t>
            </a:r>
          </a:p>
          <a:p>
            <a:pPr lvl="1"/>
            <a:r>
              <a:rPr lang="en-US" dirty="0"/>
              <a:t>Section Description: List up to four </a:t>
            </a:r>
            <a:r>
              <a:rPr lang="en-US" dirty="0">
                <a:highlight>
                  <a:srgbClr val="FFFF00"/>
                </a:highlight>
              </a:rPr>
              <a:t>(4)</a:t>
            </a:r>
            <a:r>
              <a:rPr lang="en-US" dirty="0"/>
              <a:t> of your most significant 4-H projects throughout your entire 4-H career.  </a:t>
            </a:r>
            <a:r>
              <a:rPr lang="en-US" dirty="0">
                <a:highlight>
                  <a:srgbClr val="FFFF00"/>
                </a:highlight>
              </a:rPr>
              <a:t>Describe years involved, knowledge and skills gained, scope and activity related to projects, </a:t>
            </a:r>
            <a:r>
              <a:rPr lang="en-US" dirty="0"/>
              <a:t>demonstrations, presentations, exhibits, workshops, tours, interviews, etc. Describe </a:t>
            </a:r>
            <a:r>
              <a:rPr lang="en-US" dirty="0">
                <a:highlight>
                  <a:srgbClr val="FFFF00"/>
                </a:highlight>
              </a:rPr>
              <a:t>why these projects were important and significant </a:t>
            </a:r>
            <a:r>
              <a:rPr lang="en-US" dirty="0"/>
              <a:t>and </a:t>
            </a:r>
            <a:r>
              <a:rPr lang="en-US" dirty="0">
                <a:highlight>
                  <a:srgbClr val="FFFF00"/>
                </a:highlight>
              </a:rPr>
              <a:t>what impact </a:t>
            </a:r>
            <a:r>
              <a:rPr lang="en-US" dirty="0"/>
              <a:t>your involvement provided </a:t>
            </a:r>
            <a:r>
              <a:rPr lang="en-US" dirty="0">
                <a:highlight>
                  <a:srgbClr val="FFFF00"/>
                </a:highlight>
              </a:rPr>
              <a:t>you to have on other people</a:t>
            </a:r>
            <a:r>
              <a:rPr lang="en-US" dirty="0"/>
              <a:t>.  Put emphasis on the </a:t>
            </a:r>
            <a:r>
              <a:rPr lang="en-US" dirty="0">
                <a:highlight>
                  <a:srgbClr val="FFFF00"/>
                </a:highlight>
              </a:rPr>
              <a:t>quality</a:t>
            </a:r>
            <a:r>
              <a:rPr lang="en-US" dirty="0"/>
              <a:t> of your experience, </a:t>
            </a:r>
            <a:r>
              <a:rPr lang="en-US" dirty="0">
                <a:highlight>
                  <a:srgbClr val="FFFF00"/>
                </a:highlight>
              </a:rPr>
              <a:t>rather than quantity</a:t>
            </a:r>
            <a:r>
              <a:rPr lang="en-US" dirty="0"/>
              <a:t>. Please reference the level of participation/involvement as L=local, C=county, D=district, R=regional, S=state, N=national, and I=international. </a:t>
            </a:r>
          </a:p>
        </p:txBody>
      </p:sp>
    </p:spTree>
    <p:extLst>
      <p:ext uri="{BB962C8B-B14F-4D97-AF65-F5344CB8AC3E}">
        <p14:creationId xmlns:p14="http://schemas.microsoft.com/office/powerpoint/2010/main" val="3609419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F0F5-68A5-4014-8A07-F3533A8CB664}"/>
              </a:ext>
            </a:extLst>
          </p:cNvPr>
          <p:cNvSpPr>
            <a:spLocks noGrp="1"/>
          </p:cNvSpPr>
          <p:nvPr>
            <p:ph type="title"/>
          </p:nvPr>
        </p:nvSpPr>
        <p:spPr/>
        <p:txBody>
          <a:bodyPr/>
          <a:lstStyle/>
          <a:p>
            <a:r>
              <a:rPr lang="en-US" dirty="0"/>
              <a:t>Low Scoring Example</a:t>
            </a:r>
          </a:p>
        </p:txBody>
      </p:sp>
      <p:sp>
        <p:nvSpPr>
          <p:cNvPr id="3" name="Content Placeholder 2">
            <a:extLst>
              <a:ext uri="{FF2B5EF4-FFF2-40B4-BE49-F238E27FC236}">
                <a16:creationId xmlns:a16="http://schemas.microsoft.com/office/drawing/2014/main" id="{5AA92EFC-7C8F-43F9-9700-5894D9AC73D5}"/>
              </a:ext>
            </a:extLst>
          </p:cNvPr>
          <p:cNvSpPr>
            <a:spLocks noGrp="1"/>
          </p:cNvSpPr>
          <p:nvPr>
            <p:ph idx="1"/>
          </p:nvPr>
        </p:nvSpPr>
        <p:spPr/>
        <p:txBody>
          <a:bodyPr>
            <a:normAutofit fontScale="92500" lnSpcReduction="20000"/>
          </a:bodyPr>
          <a:lstStyle/>
          <a:p>
            <a:r>
              <a:rPr lang="en-US" dirty="0"/>
              <a:t>Animal Project 2010-2020</a:t>
            </a:r>
          </a:p>
          <a:p>
            <a:pPr lvl="1"/>
            <a:r>
              <a:rPr lang="en-US" dirty="0"/>
              <a:t>Showed in 10 Stock Shows (C, D, S)</a:t>
            </a:r>
          </a:p>
          <a:p>
            <a:pPr lvl="1"/>
            <a:r>
              <a:rPr lang="en-US" dirty="0"/>
              <a:t>Attended 5 workshops, 50+ project meetings, and 2 camps. (L, C, D, S)</a:t>
            </a:r>
          </a:p>
          <a:p>
            <a:pPr lvl="1"/>
            <a:r>
              <a:rPr lang="en-US" dirty="0"/>
              <a:t>Learned about responsibility, time management and dependability. </a:t>
            </a:r>
          </a:p>
          <a:p>
            <a:r>
              <a:rPr lang="en-US" dirty="0"/>
              <a:t>Leadership Project 2013-2020</a:t>
            </a:r>
          </a:p>
          <a:p>
            <a:pPr lvl="1"/>
            <a:r>
              <a:rPr lang="en-US" dirty="0"/>
              <a:t>Served as a Club Secretary, Treasurer, 2</a:t>
            </a:r>
            <a:r>
              <a:rPr lang="en-US" baseline="30000" dirty="0"/>
              <a:t>nd</a:t>
            </a:r>
            <a:r>
              <a:rPr lang="en-US" dirty="0"/>
              <a:t> Vice, 1</a:t>
            </a:r>
            <a:r>
              <a:rPr lang="en-US" baseline="30000" dirty="0"/>
              <a:t>st</a:t>
            </a:r>
            <a:r>
              <a:rPr lang="en-US" dirty="0"/>
              <a:t> Vice, President (2013-2020)</a:t>
            </a:r>
          </a:p>
          <a:p>
            <a:pPr lvl="1"/>
            <a:r>
              <a:rPr lang="en-US" dirty="0"/>
              <a:t>Attended 200+ club meetings.</a:t>
            </a:r>
          </a:p>
          <a:p>
            <a:pPr lvl="1"/>
            <a:r>
              <a:rPr lang="en-US" dirty="0"/>
              <a:t>Learned how to be a Project Manager, responsibility and leadership</a:t>
            </a:r>
          </a:p>
          <a:p>
            <a:pPr lvl="1"/>
            <a:endParaRPr lang="en-US" dirty="0"/>
          </a:p>
        </p:txBody>
      </p:sp>
    </p:spTree>
    <p:extLst>
      <p:ext uri="{BB962C8B-B14F-4D97-AF65-F5344CB8AC3E}">
        <p14:creationId xmlns:p14="http://schemas.microsoft.com/office/powerpoint/2010/main" val="3450155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mind frame for success…</a:t>
            </a:r>
          </a:p>
        </p:txBody>
      </p:sp>
      <p:pic>
        <p:nvPicPr>
          <p:cNvPr id="2050" name="Picture 2" descr="Image result for proactive people"/>
          <p:cNvPicPr>
            <a:picLocks noChangeAspect="1" noChangeArrowheads="1"/>
          </p:cNvPicPr>
          <p:nvPr/>
        </p:nvPicPr>
        <p:blipFill rotWithShape="1">
          <a:blip r:embed="rId2">
            <a:extLst>
              <a:ext uri="{28A0092B-C50C-407E-A947-70E740481C1C}">
                <a14:useLocalDpi xmlns:a14="http://schemas.microsoft.com/office/drawing/2010/main" val="0"/>
              </a:ext>
            </a:extLst>
          </a:blip>
          <a:srcRect t="3635" b="14313"/>
          <a:stretch/>
        </p:blipFill>
        <p:spPr bwMode="auto">
          <a:xfrm>
            <a:off x="1104900" y="1828800"/>
            <a:ext cx="6934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90635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F0F5-68A5-4014-8A07-F3533A8CB664}"/>
              </a:ext>
            </a:extLst>
          </p:cNvPr>
          <p:cNvSpPr>
            <a:spLocks noGrp="1"/>
          </p:cNvSpPr>
          <p:nvPr>
            <p:ph type="title"/>
          </p:nvPr>
        </p:nvSpPr>
        <p:spPr/>
        <p:txBody>
          <a:bodyPr/>
          <a:lstStyle/>
          <a:p>
            <a:r>
              <a:rPr lang="en-US" dirty="0"/>
              <a:t>Ways to Improve…</a:t>
            </a:r>
          </a:p>
        </p:txBody>
      </p:sp>
      <p:sp>
        <p:nvSpPr>
          <p:cNvPr id="3" name="Content Placeholder 2">
            <a:extLst>
              <a:ext uri="{FF2B5EF4-FFF2-40B4-BE49-F238E27FC236}">
                <a16:creationId xmlns:a16="http://schemas.microsoft.com/office/drawing/2014/main" id="{5AA92EFC-7C8F-43F9-9700-5894D9AC73D5}"/>
              </a:ext>
            </a:extLst>
          </p:cNvPr>
          <p:cNvSpPr>
            <a:spLocks noGrp="1"/>
          </p:cNvSpPr>
          <p:nvPr>
            <p:ph idx="1"/>
          </p:nvPr>
        </p:nvSpPr>
        <p:spPr>
          <a:xfrm>
            <a:off x="457200" y="1600201"/>
            <a:ext cx="8229600" cy="4876800"/>
          </a:xfrm>
        </p:spPr>
        <p:txBody>
          <a:bodyPr>
            <a:normAutofit fontScale="70000" lnSpcReduction="20000"/>
          </a:bodyPr>
          <a:lstStyle/>
          <a:p>
            <a:r>
              <a:rPr lang="en-US" b="1" dirty="0"/>
              <a:t>Animal Project 2010-2020 (10 years)</a:t>
            </a:r>
          </a:p>
          <a:p>
            <a:pPr lvl="1"/>
            <a:r>
              <a:rPr lang="en-US" b="1" u="sng" dirty="0"/>
              <a:t>Contests &amp; Exhibitions of Project: </a:t>
            </a:r>
            <a:r>
              <a:rPr lang="en-US" dirty="0"/>
              <a:t>Showed in 3 County Shows (C), 4 State Stock Shows (Includes HSLR, SALE, &amp; FWSRR)</a:t>
            </a:r>
          </a:p>
          <a:p>
            <a:pPr lvl="1"/>
            <a:r>
              <a:rPr lang="en-US" b="1" u="sng" dirty="0"/>
              <a:t>Educational Activities: </a:t>
            </a:r>
            <a:r>
              <a:rPr lang="en-US" dirty="0"/>
              <a:t>Participated in 50+ project meetings (L). Attended 5 Showmanship workshops (L2, C1, S2) and 2 Texas A&amp;M Camps (S).</a:t>
            </a:r>
          </a:p>
          <a:p>
            <a:pPr lvl="1"/>
            <a:r>
              <a:rPr lang="en-US" b="1" u="sng" dirty="0"/>
              <a:t>Leadership in X Project: </a:t>
            </a:r>
            <a:r>
              <a:rPr lang="en-US" dirty="0"/>
              <a:t>Served as a Livestock Ambassador (S) and accumulated 80 hours of service. Delivered 18 Animal Presentations  (8L, 3C, 3D, 4S) and reached an audience of 350 youth.</a:t>
            </a:r>
          </a:p>
          <a:p>
            <a:pPr lvl="1"/>
            <a:r>
              <a:rPr lang="en-US" b="1" u="sng" dirty="0"/>
              <a:t>Knowledge Gained: </a:t>
            </a:r>
            <a:r>
              <a:rPr lang="en-US" dirty="0"/>
              <a:t>Developed feeding rations, nutrition needs for large ruminants, how to identify signs of Clostridial Disease, etc. </a:t>
            </a:r>
            <a:r>
              <a:rPr lang="en-US" b="1" dirty="0">
                <a:highlight>
                  <a:srgbClr val="FFFF00"/>
                </a:highlight>
              </a:rPr>
              <a:t>(Concrete examples of specifically what you learned. Should be advanced learning outcomes for your age group)</a:t>
            </a:r>
          </a:p>
          <a:p>
            <a:pPr lvl="1"/>
            <a:r>
              <a:rPr lang="en-US" b="1" u="sng" dirty="0"/>
              <a:t>Impact: </a:t>
            </a:r>
            <a:r>
              <a:rPr lang="en-US" dirty="0"/>
              <a:t>Established a deep understanding of animal welfare and how it impacts our food supply, mentored 6 younger 4-H members in animal project, developed  confidence in advocating for livestock industry. </a:t>
            </a:r>
            <a:r>
              <a:rPr lang="en-US" b="1" dirty="0">
                <a:highlight>
                  <a:srgbClr val="FFFF00"/>
                </a:highlight>
              </a:rPr>
              <a:t>(Again, should be concrete impacts that do not affect JUST YOU, should be impacting others as well as your community.)</a:t>
            </a:r>
          </a:p>
        </p:txBody>
      </p:sp>
    </p:spTree>
    <p:extLst>
      <p:ext uri="{BB962C8B-B14F-4D97-AF65-F5344CB8AC3E}">
        <p14:creationId xmlns:p14="http://schemas.microsoft.com/office/powerpoint/2010/main" val="1136388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F0F5-68A5-4014-8A07-F3533A8CB664}"/>
              </a:ext>
            </a:extLst>
          </p:cNvPr>
          <p:cNvSpPr>
            <a:spLocks noGrp="1"/>
          </p:cNvSpPr>
          <p:nvPr>
            <p:ph type="title"/>
          </p:nvPr>
        </p:nvSpPr>
        <p:spPr/>
        <p:txBody>
          <a:bodyPr/>
          <a:lstStyle/>
          <a:p>
            <a:r>
              <a:rPr lang="en-US" dirty="0"/>
              <a:t>Format is UP TO YOU!</a:t>
            </a:r>
          </a:p>
        </p:txBody>
      </p:sp>
      <p:sp>
        <p:nvSpPr>
          <p:cNvPr id="3" name="Content Placeholder 2">
            <a:extLst>
              <a:ext uri="{FF2B5EF4-FFF2-40B4-BE49-F238E27FC236}">
                <a16:creationId xmlns:a16="http://schemas.microsoft.com/office/drawing/2014/main" id="{5AA92EFC-7C8F-43F9-9700-5894D9AC73D5}"/>
              </a:ext>
            </a:extLst>
          </p:cNvPr>
          <p:cNvSpPr>
            <a:spLocks noGrp="1"/>
          </p:cNvSpPr>
          <p:nvPr>
            <p:ph idx="1"/>
          </p:nvPr>
        </p:nvSpPr>
        <p:spPr>
          <a:xfrm>
            <a:off x="152400" y="1600201"/>
            <a:ext cx="3505200" cy="5181599"/>
          </a:xfrm>
        </p:spPr>
        <p:txBody>
          <a:bodyPr>
            <a:normAutofit lnSpcReduction="10000"/>
          </a:bodyPr>
          <a:lstStyle/>
          <a:p>
            <a:r>
              <a:rPr lang="en-US" sz="1600" b="1" dirty="0"/>
              <a:t>Animal Project 2010-2020 (10 years)</a:t>
            </a:r>
          </a:p>
          <a:p>
            <a:pPr lvl="1"/>
            <a:r>
              <a:rPr lang="en-US" sz="1200" b="1" u="sng" dirty="0"/>
              <a:t>Contests &amp; Exhibitions of Project: </a:t>
            </a:r>
            <a:r>
              <a:rPr lang="en-US" sz="1200" dirty="0"/>
              <a:t>Showed in 3 County Shows (C), 4 State Stock Shows (Includes HSLR, SALE, &amp; FWSRR)</a:t>
            </a:r>
          </a:p>
          <a:p>
            <a:pPr lvl="1"/>
            <a:r>
              <a:rPr lang="en-US" sz="1200" b="1" u="sng" dirty="0"/>
              <a:t>Educational Activities: </a:t>
            </a:r>
            <a:r>
              <a:rPr lang="en-US" sz="1200" dirty="0"/>
              <a:t>Participated in 50+ project meetings (L). Attended 5 Showmanship workshops (L2, C1, S2) and 2 Texas A&amp;M Camps (S).</a:t>
            </a:r>
          </a:p>
          <a:p>
            <a:pPr lvl="1"/>
            <a:r>
              <a:rPr lang="en-US" sz="1200" b="1" u="sng" dirty="0"/>
              <a:t>Leadership in X Project: </a:t>
            </a:r>
            <a:r>
              <a:rPr lang="en-US" sz="1200" dirty="0"/>
              <a:t>Served as a Livestock Ambassador (S) and accumulated 80 hours of service. Delivered 18 Animal Presentations  (8L, 3C, 3D, 4S) and reached an audience of 350 youth.</a:t>
            </a:r>
          </a:p>
          <a:p>
            <a:pPr lvl="1"/>
            <a:r>
              <a:rPr lang="en-US" sz="1200" b="1" u="sng" dirty="0"/>
              <a:t>Knowledge Gained: </a:t>
            </a:r>
            <a:r>
              <a:rPr lang="en-US" sz="1200" dirty="0"/>
              <a:t>Developed feeding rations, nutrition needs for large ruminants, how to identify signs of Clostridial Disease, etc. </a:t>
            </a:r>
            <a:endParaRPr lang="en-US" sz="1200" b="1" dirty="0">
              <a:highlight>
                <a:srgbClr val="FFFF00"/>
              </a:highlight>
            </a:endParaRPr>
          </a:p>
          <a:p>
            <a:pPr lvl="1"/>
            <a:r>
              <a:rPr lang="en-US" sz="1200" b="1" u="sng" dirty="0"/>
              <a:t>Impact: </a:t>
            </a:r>
            <a:r>
              <a:rPr lang="en-US" sz="1200" dirty="0"/>
              <a:t>Established a deep understanding of animal welfare and how it impacts our food supply, mentored 6 younger 4-H members in animal project, developed  confidence in advocating for livestock industry.</a:t>
            </a:r>
            <a:endParaRPr lang="en-US" sz="1200" b="1" dirty="0">
              <a:highlight>
                <a:srgbClr val="FFFF00"/>
              </a:highlight>
            </a:endParaRPr>
          </a:p>
        </p:txBody>
      </p:sp>
      <p:graphicFrame>
        <p:nvGraphicFramePr>
          <p:cNvPr id="4" name="Table 4">
            <a:extLst>
              <a:ext uri="{FF2B5EF4-FFF2-40B4-BE49-F238E27FC236}">
                <a16:creationId xmlns:a16="http://schemas.microsoft.com/office/drawing/2014/main" id="{AD93CF8B-9534-4125-A6C6-0BFEA2F8A15F}"/>
              </a:ext>
            </a:extLst>
          </p:cNvPr>
          <p:cNvGraphicFramePr>
            <a:graphicFrameLocks noGrp="1"/>
          </p:cNvGraphicFramePr>
          <p:nvPr>
            <p:extLst>
              <p:ext uri="{D42A27DB-BD31-4B8C-83A1-F6EECF244321}">
                <p14:modId xmlns:p14="http://schemas.microsoft.com/office/powerpoint/2010/main" val="2822864372"/>
              </p:ext>
            </p:extLst>
          </p:nvPr>
        </p:nvGraphicFramePr>
        <p:xfrm>
          <a:off x="3733800" y="1600200"/>
          <a:ext cx="5029200" cy="4605319"/>
        </p:xfrm>
        <a:graphic>
          <a:graphicData uri="http://schemas.openxmlformats.org/drawingml/2006/table">
            <a:tbl>
              <a:tblPr firstRow="1" bandRow="1">
                <a:tableStyleId>{5C22544A-7EE6-4342-B048-85BDC9FD1C3A}</a:tableStyleId>
              </a:tblPr>
              <a:tblGrid>
                <a:gridCol w="933994">
                  <a:extLst>
                    <a:ext uri="{9D8B030D-6E8A-4147-A177-3AD203B41FA5}">
                      <a16:colId xmlns:a16="http://schemas.microsoft.com/office/drawing/2014/main" val="3878173280"/>
                    </a:ext>
                  </a:extLst>
                </a:gridCol>
                <a:gridCol w="742406">
                  <a:extLst>
                    <a:ext uri="{9D8B030D-6E8A-4147-A177-3AD203B41FA5}">
                      <a16:colId xmlns:a16="http://schemas.microsoft.com/office/drawing/2014/main" val="3308176289"/>
                    </a:ext>
                  </a:extLst>
                </a:gridCol>
                <a:gridCol w="1676400">
                  <a:extLst>
                    <a:ext uri="{9D8B030D-6E8A-4147-A177-3AD203B41FA5}">
                      <a16:colId xmlns:a16="http://schemas.microsoft.com/office/drawing/2014/main" val="874662860"/>
                    </a:ext>
                  </a:extLst>
                </a:gridCol>
                <a:gridCol w="1676400">
                  <a:extLst>
                    <a:ext uri="{9D8B030D-6E8A-4147-A177-3AD203B41FA5}">
                      <a16:colId xmlns:a16="http://schemas.microsoft.com/office/drawing/2014/main" val="1258331157"/>
                    </a:ext>
                  </a:extLst>
                </a:gridCol>
              </a:tblGrid>
              <a:tr h="333487">
                <a:tc gridSpan="4">
                  <a:txBody>
                    <a:bodyPr/>
                    <a:lstStyle/>
                    <a:p>
                      <a:pPr algn="ctr"/>
                      <a:r>
                        <a:rPr lang="en-US" sz="1600" b="1" dirty="0"/>
                        <a:t>Animal Project 2010-2020 (10 Years)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81741486"/>
                  </a:ext>
                </a:extLst>
              </a:tr>
              <a:tr h="338119">
                <a:tc>
                  <a:txBody>
                    <a:bodyPr/>
                    <a:lstStyle/>
                    <a:p>
                      <a:pPr algn="ctr"/>
                      <a:r>
                        <a:rPr lang="en-US" sz="1400" b="1" dirty="0"/>
                        <a:t>Activity</a:t>
                      </a:r>
                    </a:p>
                  </a:txBody>
                  <a:tcPr/>
                </a:tc>
                <a:tc>
                  <a:txBody>
                    <a:bodyPr/>
                    <a:lstStyle/>
                    <a:p>
                      <a:pPr algn="ctr"/>
                      <a:r>
                        <a:rPr lang="en-US" sz="1400" b="1" dirty="0"/>
                        <a:t>Level</a:t>
                      </a:r>
                    </a:p>
                  </a:txBody>
                  <a:tcPr/>
                </a:tc>
                <a:tc>
                  <a:txBody>
                    <a:bodyPr/>
                    <a:lstStyle/>
                    <a:p>
                      <a:pPr algn="ctr"/>
                      <a:r>
                        <a:rPr lang="en-US" sz="1400" b="1" dirty="0"/>
                        <a:t>Knowledge/Skills</a:t>
                      </a:r>
                    </a:p>
                  </a:txBody>
                  <a:tcPr/>
                </a:tc>
                <a:tc>
                  <a:txBody>
                    <a:bodyPr/>
                    <a:lstStyle/>
                    <a:p>
                      <a:pPr algn="ctr"/>
                      <a:r>
                        <a:rPr lang="en-US" sz="1400" b="1" dirty="0"/>
                        <a:t>Impact</a:t>
                      </a:r>
                    </a:p>
                  </a:txBody>
                  <a:tcPr/>
                </a:tc>
                <a:extLst>
                  <a:ext uri="{0D108BD9-81ED-4DB2-BD59-A6C34878D82A}">
                    <a16:rowId xmlns:a16="http://schemas.microsoft.com/office/drawing/2014/main" val="4147906260"/>
                  </a:ext>
                </a:extLst>
              </a:tr>
              <a:tr h="338119">
                <a:tc>
                  <a:txBody>
                    <a:bodyPr/>
                    <a:lstStyle/>
                    <a:p>
                      <a:r>
                        <a:rPr lang="en-US" sz="1200" dirty="0"/>
                        <a:t>Stock Show Exhibitions (HSLR, SALE, FWSRR)</a:t>
                      </a:r>
                    </a:p>
                  </a:txBody>
                  <a:tcPr/>
                </a:tc>
                <a:tc>
                  <a:txBody>
                    <a:bodyPr/>
                    <a:lstStyle/>
                    <a:p>
                      <a:pPr algn="ctr"/>
                      <a:r>
                        <a:rPr lang="en-US" sz="1200" dirty="0"/>
                        <a:t>(C3, S4)</a:t>
                      </a:r>
                    </a:p>
                  </a:txBody>
                  <a:tcPr/>
                </a:tc>
                <a:tc>
                  <a:txBody>
                    <a:bodyPr/>
                    <a:lstStyle/>
                    <a:p>
                      <a:r>
                        <a:rPr lang="en-US" sz="1200" dirty="0"/>
                        <a:t>Gained experience in animal selection, process of preparing animal for show, and time management. </a:t>
                      </a:r>
                    </a:p>
                  </a:txBody>
                  <a:tcPr/>
                </a:tc>
                <a:tc>
                  <a:txBody>
                    <a:bodyPr/>
                    <a:lstStyle/>
                    <a:p>
                      <a:r>
                        <a:rPr lang="en-US" sz="1200" dirty="0"/>
                        <a:t>Exhibited sound, healthy well-groomed animals and promoted what the livestock industry is all about.</a:t>
                      </a:r>
                    </a:p>
                  </a:txBody>
                  <a:tcPr/>
                </a:tc>
                <a:extLst>
                  <a:ext uri="{0D108BD9-81ED-4DB2-BD59-A6C34878D82A}">
                    <a16:rowId xmlns:a16="http://schemas.microsoft.com/office/drawing/2014/main" val="2868647264"/>
                  </a:ext>
                </a:extLst>
              </a:tr>
              <a:tr h="338119">
                <a:tc>
                  <a:txBody>
                    <a:bodyPr/>
                    <a:lstStyle/>
                    <a:p>
                      <a:r>
                        <a:rPr lang="en-US" sz="1200" dirty="0"/>
                        <a:t>Project Meetings</a:t>
                      </a:r>
                    </a:p>
                  </a:txBody>
                  <a:tcPr/>
                </a:tc>
                <a:tc>
                  <a:txBody>
                    <a:bodyPr/>
                    <a:lstStyle/>
                    <a:p>
                      <a:pPr algn="ctr"/>
                      <a:r>
                        <a:rPr lang="en-US" sz="1200" dirty="0"/>
                        <a:t>(L50+)</a:t>
                      </a:r>
                    </a:p>
                  </a:txBody>
                  <a:tcPr/>
                </a:tc>
                <a:tc>
                  <a:txBody>
                    <a:bodyPr/>
                    <a:lstStyle/>
                    <a:p>
                      <a:r>
                        <a:rPr lang="en-US" sz="1200" dirty="0"/>
                        <a:t>Built all foundations of learning at project meetings such as project selection, nutrition for large ruminants, identifying common diseases and fundamentals of showmanship</a:t>
                      </a:r>
                    </a:p>
                  </a:txBody>
                  <a:tcPr/>
                </a:tc>
                <a:tc>
                  <a:txBody>
                    <a:bodyPr/>
                    <a:lstStyle/>
                    <a:p>
                      <a:r>
                        <a:rPr lang="en-US" sz="1200" dirty="0"/>
                        <a:t>Networked with adult leaders and senior members who helped me grow. I was able to channel that learning toward others by mentoring younger members</a:t>
                      </a:r>
                    </a:p>
                  </a:txBody>
                  <a:tcPr/>
                </a:tc>
                <a:extLst>
                  <a:ext uri="{0D108BD9-81ED-4DB2-BD59-A6C34878D82A}">
                    <a16:rowId xmlns:a16="http://schemas.microsoft.com/office/drawing/2014/main" val="3998788034"/>
                  </a:ext>
                </a:extLst>
              </a:tr>
              <a:tr h="338119">
                <a:tc>
                  <a:txBody>
                    <a:bodyPr/>
                    <a:lstStyle/>
                    <a:p>
                      <a:r>
                        <a:rPr lang="en-US" sz="1200" dirty="0"/>
                        <a:t>Texas A&amp;M Camp</a:t>
                      </a:r>
                    </a:p>
                  </a:txBody>
                  <a:tcPr/>
                </a:tc>
                <a:tc>
                  <a:txBody>
                    <a:bodyPr/>
                    <a:lstStyle/>
                    <a:p>
                      <a:pPr algn="ctr"/>
                      <a:r>
                        <a:rPr lang="en-US" sz="1200" dirty="0"/>
                        <a:t>(S2)</a:t>
                      </a:r>
                    </a:p>
                  </a:txBody>
                  <a:tcPr/>
                </a:tc>
                <a:tc>
                  <a:txBody>
                    <a:bodyPr/>
                    <a:lstStyle/>
                    <a:p>
                      <a:r>
                        <a:rPr lang="en-US" sz="1200" dirty="0"/>
                        <a:t>Attended State Level camps taught by leading professionals in the animal husbandry industry. </a:t>
                      </a:r>
                    </a:p>
                  </a:txBody>
                  <a:tcPr/>
                </a:tc>
                <a:tc>
                  <a:txBody>
                    <a:bodyPr/>
                    <a:lstStyle/>
                    <a:p>
                      <a:r>
                        <a:rPr lang="en-US" sz="1200" dirty="0"/>
                        <a:t>Developed confidence in advocating for livestock industry after gaining firsthand knowledge from industry professionals.</a:t>
                      </a:r>
                    </a:p>
                  </a:txBody>
                  <a:tcPr/>
                </a:tc>
                <a:extLst>
                  <a:ext uri="{0D108BD9-81ED-4DB2-BD59-A6C34878D82A}">
                    <a16:rowId xmlns:a16="http://schemas.microsoft.com/office/drawing/2014/main" val="1878093587"/>
                  </a:ext>
                </a:extLst>
              </a:tr>
            </a:tbl>
          </a:graphicData>
        </a:graphic>
      </p:graphicFrame>
    </p:spTree>
    <p:extLst>
      <p:ext uri="{BB962C8B-B14F-4D97-AF65-F5344CB8AC3E}">
        <p14:creationId xmlns:p14="http://schemas.microsoft.com/office/powerpoint/2010/main" val="46588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1B92-8556-4F20-9703-2E485A586BEE}"/>
              </a:ext>
            </a:extLst>
          </p:cNvPr>
          <p:cNvSpPr>
            <a:spLocks noGrp="1"/>
          </p:cNvSpPr>
          <p:nvPr>
            <p:ph type="title"/>
          </p:nvPr>
        </p:nvSpPr>
        <p:spPr/>
        <p:txBody>
          <a:bodyPr/>
          <a:lstStyle/>
          <a:p>
            <a:r>
              <a:rPr lang="en-US" dirty="0"/>
              <a:t>Section Breakdowns</a:t>
            </a:r>
          </a:p>
        </p:txBody>
      </p:sp>
      <p:sp>
        <p:nvSpPr>
          <p:cNvPr id="3" name="Content Placeholder 2">
            <a:extLst>
              <a:ext uri="{FF2B5EF4-FFF2-40B4-BE49-F238E27FC236}">
                <a16:creationId xmlns:a16="http://schemas.microsoft.com/office/drawing/2014/main" id="{34584CDC-B2A3-498C-AD28-94C9BADAE2D1}"/>
              </a:ext>
            </a:extLst>
          </p:cNvPr>
          <p:cNvSpPr>
            <a:spLocks noGrp="1"/>
          </p:cNvSpPr>
          <p:nvPr>
            <p:ph idx="1"/>
          </p:nvPr>
        </p:nvSpPr>
        <p:spPr/>
        <p:txBody>
          <a:bodyPr>
            <a:normAutofit/>
          </a:bodyPr>
          <a:lstStyle/>
          <a:p>
            <a:r>
              <a:rPr lang="en-US" b="1" u="sng" dirty="0"/>
              <a:t>Leadership</a:t>
            </a:r>
            <a:r>
              <a:rPr lang="en-US" dirty="0"/>
              <a:t>:</a:t>
            </a:r>
          </a:p>
          <a:p>
            <a:pPr lvl="1"/>
            <a:r>
              <a:rPr lang="en-US" dirty="0"/>
              <a:t>Section Description: List up to </a:t>
            </a:r>
            <a:r>
              <a:rPr lang="en-US" dirty="0">
                <a:highlight>
                  <a:srgbClr val="FFFF00"/>
                </a:highlight>
              </a:rPr>
              <a:t>twenty (20) </a:t>
            </a:r>
            <a:r>
              <a:rPr lang="en-US" dirty="0"/>
              <a:t>major 4-H leadership roles throughout your 4-H career.  </a:t>
            </a:r>
            <a:r>
              <a:rPr lang="en-US" dirty="0">
                <a:highlight>
                  <a:srgbClr val="FFFF00"/>
                </a:highlight>
              </a:rPr>
              <a:t>Include volunteer, promotion, and elected/appointed leadership.  List roles and responsibilities, years, and levels of involvement </a:t>
            </a:r>
            <a:r>
              <a:rPr lang="en-US" dirty="0"/>
              <a:t>as L=local, C=county, D=district, R=regional, S=state, N=national, and I=international.  Put emphasis on the quality of your experience, rather than quantity. </a:t>
            </a:r>
          </a:p>
        </p:txBody>
      </p:sp>
    </p:spTree>
    <p:extLst>
      <p:ext uri="{BB962C8B-B14F-4D97-AF65-F5344CB8AC3E}">
        <p14:creationId xmlns:p14="http://schemas.microsoft.com/office/powerpoint/2010/main" val="2580525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F0F5-68A5-4014-8A07-F3533A8CB664}"/>
              </a:ext>
            </a:extLst>
          </p:cNvPr>
          <p:cNvSpPr>
            <a:spLocks noGrp="1"/>
          </p:cNvSpPr>
          <p:nvPr>
            <p:ph type="title"/>
          </p:nvPr>
        </p:nvSpPr>
        <p:spPr/>
        <p:txBody>
          <a:bodyPr/>
          <a:lstStyle/>
          <a:p>
            <a:r>
              <a:rPr lang="en-US" dirty="0"/>
              <a:t>Low Scoring Example</a:t>
            </a:r>
          </a:p>
        </p:txBody>
      </p:sp>
      <p:graphicFrame>
        <p:nvGraphicFramePr>
          <p:cNvPr id="4" name="Table 4">
            <a:extLst>
              <a:ext uri="{FF2B5EF4-FFF2-40B4-BE49-F238E27FC236}">
                <a16:creationId xmlns:a16="http://schemas.microsoft.com/office/drawing/2014/main" id="{5F1B0526-2FC6-4111-AFAF-EA6831D6A549}"/>
              </a:ext>
            </a:extLst>
          </p:cNvPr>
          <p:cNvGraphicFramePr>
            <a:graphicFrameLocks noGrp="1"/>
          </p:cNvGraphicFramePr>
          <p:nvPr>
            <p:ph idx="1"/>
            <p:extLst>
              <p:ext uri="{D42A27DB-BD31-4B8C-83A1-F6EECF244321}">
                <p14:modId xmlns:p14="http://schemas.microsoft.com/office/powerpoint/2010/main" val="3176185537"/>
              </p:ext>
            </p:extLst>
          </p:nvPr>
        </p:nvGraphicFramePr>
        <p:xfrm>
          <a:off x="457200" y="1676400"/>
          <a:ext cx="8229600" cy="256032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557362445"/>
                    </a:ext>
                  </a:extLst>
                </a:gridCol>
                <a:gridCol w="1905000">
                  <a:extLst>
                    <a:ext uri="{9D8B030D-6E8A-4147-A177-3AD203B41FA5}">
                      <a16:colId xmlns:a16="http://schemas.microsoft.com/office/drawing/2014/main" val="3942481440"/>
                    </a:ext>
                  </a:extLst>
                </a:gridCol>
                <a:gridCol w="1676400">
                  <a:extLst>
                    <a:ext uri="{9D8B030D-6E8A-4147-A177-3AD203B41FA5}">
                      <a16:colId xmlns:a16="http://schemas.microsoft.com/office/drawing/2014/main" val="4149495149"/>
                    </a:ext>
                  </a:extLst>
                </a:gridCol>
                <a:gridCol w="3810000">
                  <a:extLst>
                    <a:ext uri="{9D8B030D-6E8A-4147-A177-3AD203B41FA5}">
                      <a16:colId xmlns:a16="http://schemas.microsoft.com/office/drawing/2014/main" val="2793944085"/>
                    </a:ext>
                  </a:extLst>
                </a:gridCol>
              </a:tblGrid>
              <a:tr h="294640">
                <a:tc>
                  <a:txBody>
                    <a:bodyPr/>
                    <a:lstStyle/>
                    <a:p>
                      <a:r>
                        <a:rPr lang="en-US" dirty="0"/>
                        <a:t>Year</a:t>
                      </a:r>
                    </a:p>
                  </a:txBody>
                  <a:tcPr anchor="ctr"/>
                </a:tc>
                <a:tc>
                  <a:txBody>
                    <a:bodyPr/>
                    <a:lstStyle/>
                    <a:p>
                      <a:r>
                        <a:rPr lang="en-US" dirty="0"/>
                        <a:t>Leadership Role</a:t>
                      </a:r>
                    </a:p>
                  </a:txBody>
                  <a:tcPr anchor="ctr"/>
                </a:tc>
                <a:tc>
                  <a:txBody>
                    <a:bodyPr/>
                    <a:lstStyle/>
                    <a:p>
                      <a:r>
                        <a:rPr lang="en-US" dirty="0"/>
                        <a:t>Level of Involvement</a:t>
                      </a:r>
                    </a:p>
                  </a:txBody>
                  <a:tcPr anchor="ctr"/>
                </a:tc>
                <a:tc>
                  <a:txBody>
                    <a:bodyPr/>
                    <a:lstStyle/>
                    <a:p>
                      <a:r>
                        <a:rPr lang="en-US" dirty="0"/>
                        <a:t>Role, Responsibilities, Duties and/or accomplishments.</a:t>
                      </a:r>
                    </a:p>
                  </a:txBody>
                  <a:tcPr anchor="ctr"/>
                </a:tc>
                <a:extLst>
                  <a:ext uri="{0D108BD9-81ED-4DB2-BD59-A6C34878D82A}">
                    <a16:rowId xmlns:a16="http://schemas.microsoft.com/office/drawing/2014/main" val="3267939475"/>
                  </a:ext>
                </a:extLst>
              </a:tr>
              <a:tr h="370840">
                <a:tc>
                  <a:txBody>
                    <a:bodyPr/>
                    <a:lstStyle/>
                    <a:p>
                      <a:r>
                        <a:rPr lang="en-US" dirty="0">
                          <a:solidFill>
                            <a:srgbClr val="333333"/>
                          </a:solidFill>
                          <a:latin typeface="Arial" panose="020B0604020202020204" pitchFamily="34" charset="0"/>
                        </a:rPr>
                        <a:t>2013-2015</a:t>
                      </a:r>
                      <a:endParaRPr lang="en-US" dirty="0"/>
                    </a:p>
                  </a:txBody>
                  <a:tcPr/>
                </a:tc>
                <a:tc>
                  <a:txBody>
                    <a:bodyPr/>
                    <a:lstStyle/>
                    <a:p>
                      <a:r>
                        <a:rPr lang="en-US" dirty="0">
                          <a:solidFill>
                            <a:srgbClr val="333333"/>
                          </a:solidFill>
                          <a:latin typeface="Arial" panose="020B0604020202020204" pitchFamily="34" charset="0"/>
                        </a:rPr>
                        <a:t>Texas Horse Ambassador </a:t>
                      </a:r>
                      <a:endParaRPr lang="en-US" dirty="0"/>
                    </a:p>
                  </a:txBody>
                  <a:tcPr/>
                </a:tc>
                <a:tc>
                  <a:txBody>
                    <a:bodyPr/>
                    <a:lstStyle/>
                    <a:p>
                      <a:r>
                        <a:rPr lang="en-US" dirty="0">
                          <a:solidFill>
                            <a:srgbClr val="333333"/>
                          </a:solidFill>
                          <a:latin typeface="Arial" panose="020B0604020202020204" pitchFamily="34" charset="0"/>
                        </a:rPr>
                        <a:t>(S) Appointed </a:t>
                      </a:r>
                      <a:endParaRPr lang="en-US" dirty="0"/>
                    </a:p>
                  </a:txBody>
                  <a:tcPr/>
                </a:tc>
                <a:tc>
                  <a:txBody>
                    <a:bodyPr/>
                    <a:lstStyle/>
                    <a:p>
                      <a:r>
                        <a:rPr lang="en-US" dirty="0">
                          <a:solidFill>
                            <a:srgbClr val="333333"/>
                          </a:solidFill>
                          <a:latin typeface="Arial" panose="020B0604020202020204" pitchFamily="34" charset="0"/>
                        </a:rPr>
                        <a:t>Educated individuals, planned events, gave horse presentations.</a:t>
                      </a:r>
                      <a:endParaRPr lang="en-US" dirty="0"/>
                    </a:p>
                  </a:txBody>
                  <a:tcPr/>
                </a:tc>
                <a:extLst>
                  <a:ext uri="{0D108BD9-81ED-4DB2-BD59-A6C34878D82A}">
                    <a16:rowId xmlns:a16="http://schemas.microsoft.com/office/drawing/2014/main" val="3855950075"/>
                  </a:ext>
                </a:extLst>
              </a:tr>
              <a:tr h="370840">
                <a:tc>
                  <a:txBody>
                    <a:bodyPr/>
                    <a:lstStyle/>
                    <a:p>
                      <a:r>
                        <a:rPr lang="en-US" dirty="0">
                          <a:solidFill>
                            <a:srgbClr val="333333"/>
                          </a:solidFill>
                          <a:latin typeface="Arial" panose="020B0604020202020204" pitchFamily="34" charset="0"/>
                        </a:rPr>
                        <a:t>2014-2015</a:t>
                      </a:r>
                      <a:endParaRPr lang="en-US" dirty="0"/>
                    </a:p>
                  </a:txBody>
                  <a:tcPr/>
                </a:tc>
                <a:tc>
                  <a:txBody>
                    <a:bodyPr/>
                    <a:lstStyle/>
                    <a:p>
                      <a:r>
                        <a:rPr lang="en-US" dirty="0">
                          <a:solidFill>
                            <a:srgbClr val="333333"/>
                          </a:solidFill>
                          <a:latin typeface="Arial" panose="020B0604020202020204" pitchFamily="34" charset="0"/>
                        </a:rPr>
                        <a:t>County Council Vice President </a:t>
                      </a:r>
                      <a:endParaRPr lang="en-US" dirty="0"/>
                    </a:p>
                  </a:txBody>
                  <a:tcPr/>
                </a:tc>
                <a:tc>
                  <a:txBody>
                    <a:bodyPr/>
                    <a:lstStyle/>
                    <a:p>
                      <a:r>
                        <a:rPr lang="en-US" dirty="0">
                          <a:solidFill>
                            <a:srgbClr val="333333"/>
                          </a:solidFill>
                          <a:latin typeface="Arial" panose="020B0604020202020204" pitchFamily="34" charset="0"/>
                        </a:rPr>
                        <a:t>(C) Elected </a:t>
                      </a:r>
                      <a:endParaRPr lang="en-US" dirty="0"/>
                    </a:p>
                  </a:txBody>
                  <a:tcPr/>
                </a:tc>
                <a:tc>
                  <a:txBody>
                    <a:bodyPr/>
                    <a:lstStyle/>
                    <a:p>
                      <a:r>
                        <a:rPr lang="en-US" dirty="0">
                          <a:solidFill>
                            <a:srgbClr val="333333"/>
                          </a:solidFill>
                          <a:latin typeface="Arial" panose="020B0604020202020204" pitchFamily="34" charset="0"/>
                        </a:rPr>
                        <a:t>Conducted meetings in President’s absence.</a:t>
                      </a:r>
                      <a:endParaRPr lang="en-US" dirty="0"/>
                    </a:p>
                  </a:txBody>
                  <a:tcPr/>
                </a:tc>
                <a:extLst>
                  <a:ext uri="{0D108BD9-81ED-4DB2-BD59-A6C34878D82A}">
                    <a16:rowId xmlns:a16="http://schemas.microsoft.com/office/drawing/2014/main" val="21350156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33333"/>
                          </a:solidFill>
                          <a:latin typeface="Arial" panose="020B0604020202020204" pitchFamily="34" charset="0"/>
                        </a:rPr>
                        <a:t>2013-2014</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33333"/>
                          </a:solidFill>
                          <a:latin typeface="Arial" panose="020B0604020202020204" pitchFamily="34" charset="0"/>
                        </a:rPr>
                        <a:t>County Council Vice President </a:t>
                      </a:r>
                      <a:endParaRPr lang="en-US" dirty="0"/>
                    </a:p>
                  </a:txBody>
                  <a:tcPr/>
                </a:tc>
                <a:tc>
                  <a:txBody>
                    <a:bodyPr/>
                    <a:lstStyle/>
                    <a:p>
                      <a:r>
                        <a:rPr lang="en-US" dirty="0">
                          <a:solidFill>
                            <a:srgbClr val="333333"/>
                          </a:solidFill>
                          <a:latin typeface="Arial" panose="020B0604020202020204" pitchFamily="34" charset="0"/>
                        </a:rPr>
                        <a:t>(C) Elected </a:t>
                      </a:r>
                      <a:endParaRPr lang="en-US" dirty="0"/>
                    </a:p>
                  </a:txBody>
                  <a:tcPr/>
                </a:tc>
                <a:tc>
                  <a:txBody>
                    <a:bodyPr/>
                    <a:lstStyle/>
                    <a:p>
                      <a:r>
                        <a:rPr lang="en-US" dirty="0">
                          <a:solidFill>
                            <a:srgbClr val="333333"/>
                          </a:solidFill>
                          <a:latin typeface="Arial" panose="020B0604020202020204" pitchFamily="34" charset="0"/>
                        </a:rPr>
                        <a:t>Conducted meetings in President’s absence.</a:t>
                      </a:r>
                      <a:endParaRPr lang="en-US" dirty="0"/>
                    </a:p>
                  </a:txBody>
                  <a:tcPr/>
                </a:tc>
                <a:extLst>
                  <a:ext uri="{0D108BD9-81ED-4DB2-BD59-A6C34878D82A}">
                    <a16:rowId xmlns:a16="http://schemas.microsoft.com/office/drawing/2014/main" val="3783437095"/>
                  </a:ext>
                </a:extLst>
              </a:tr>
            </a:tbl>
          </a:graphicData>
        </a:graphic>
      </p:graphicFrame>
      <p:sp>
        <p:nvSpPr>
          <p:cNvPr id="9" name="TextBox 8">
            <a:extLst>
              <a:ext uri="{FF2B5EF4-FFF2-40B4-BE49-F238E27FC236}">
                <a16:creationId xmlns:a16="http://schemas.microsoft.com/office/drawing/2014/main" id="{D7BCCFC7-20DE-4C94-B705-F6DDC8A4F9AB}"/>
              </a:ext>
            </a:extLst>
          </p:cNvPr>
          <p:cNvSpPr txBox="1"/>
          <p:nvPr/>
        </p:nvSpPr>
        <p:spPr>
          <a:xfrm>
            <a:off x="533400" y="4419600"/>
            <a:ext cx="8229600" cy="2107525"/>
          </a:xfrm>
          <a:prstGeom prst="rect">
            <a:avLst/>
          </a:prstGeom>
          <a:noFill/>
        </p:spPr>
        <p:txBody>
          <a:bodyPr wrap="square" rtlCol="0">
            <a:spAutoFit/>
          </a:bodyPr>
          <a:lstStyle/>
          <a:p>
            <a:r>
              <a:rPr lang="en-US" b="1" dirty="0"/>
              <a:t>DO NOT’s:</a:t>
            </a:r>
          </a:p>
          <a:p>
            <a:pPr marL="342900" indent="-342900">
              <a:buAutoNum type="arabicPeriod"/>
            </a:pPr>
            <a:r>
              <a:rPr lang="en-US" b="1" dirty="0"/>
              <a:t>Copy/Paste role/responsibilities. You’re just telling us your job description, not what you actually did!</a:t>
            </a:r>
          </a:p>
          <a:p>
            <a:pPr marL="342900" indent="-342900">
              <a:buAutoNum type="arabicPeriod"/>
            </a:pPr>
            <a:r>
              <a:rPr lang="en-US" b="1" dirty="0"/>
              <a:t>Leadership positions should be appropriate for senior members. Wearing your club shirt is not leadership anymore…</a:t>
            </a:r>
          </a:p>
          <a:p>
            <a:pPr marL="342900" indent="-342900">
              <a:buAutoNum type="arabicPeriod"/>
            </a:pPr>
            <a:r>
              <a:rPr lang="en-US" b="1" dirty="0"/>
              <a:t>Do not be shackled by modesty. If you don’t elaborate, we cannot assume you did anything besides what is written. </a:t>
            </a:r>
          </a:p>
        </p:txBody>
      </p:sp>
    </p:spTree>
    <p:extLst>
      <p:ext uri="{BB962C8B-B14F-4D97-AF65-F5344CB8AC3E}">
        <p14:creationId xmlns:p14="http://schemas.microsoft.com/office/powerpoint/2010/main" val="2421541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F0F5-68A5-4014-8A07-F3533A8CB664}"/>
              </a:ext>
            </a:extLst>
          </p:cNvPr>
          <p:cNvSpPr>
            <a:spLocks noGrp="1"/>
          </p:cNvSpPr>
          <p:nvPr>
            <p:ph type="title"/>
          </p:nvPr>
        </p:nvSpPr>
        <p:spPr/>
        <p:txBody>
          <a:bodyPr/>
          <a:lstStyle/>
          <a:p>
            <a:r>
              <a:rPr lang="en-US" dirty="0"/>
              <a:t>Ways to Improve…</a:t>
            </a:r>
          </a:p>
        </p:txBody>
      </p:sp>
      <p:graphicFrame>
        <p:nvGraphicFramePr>
          <p:cNvPr id="4" name="Table 4">
            <a:extLst>
              <a:ext uri="{FF2B5EF4-FFF2-40B4-BE49-F238E27FC236}">
                <a16:creationId xmlns:a16="http://schemas.microsoft.com/office/drawing/2014/main" id="{F5656B31-83BD-4DE0-A29B-8767ACDD8A21}"/>
              </a:ext>
            </a:extLst>
          </p:cNvPr>
          <p:cNvGraphicFramePr>
            <a:graphicFrameLocks/>
          </p:cNvGraphicFramePr>
          <p:nvPr>
            <p:extLst>
              <p:ext uri="{D42A27DB-BD31-4B8C-83A1-F6EECF244321}">
                <p14:modId xmlns:p14="http://schemas.microsoft.com/office/powerpoint/2010/main" val="518283844"/>
              </p:ext>
            </p:extLst>
          </p:nvPr>
        </p:nvGraphicFramePr>
        <p:xfrm>
          <a:off x="228600" y="1600200"/>
          <a:ext cx="8686800" cy="3657600"/>
        </p:xfrm>
        <a:graphic>
          <a:graphicData uri="http://schemas.openxmlformats.org/drawingml/2006/table">
            <a:tbl>
              <a:tblPr firstRow="1" bandRow="1">
                <a:tableStyleId>{5C22544A-7EE6-4342-B048-85BDC9FD1C3A}</a:tableStyleId>
              </a:tblPr>
              <a:tblGrid>
                <a:gridCol w="884766">
                  <a:extLst>
                    <a:ext uri="{9D8B030D-6E8A-4147-A177-3AD203B41FA5}">
                      <a16:colId xmlns:a16="http://schemas.microsoft.com/office/drawing/2014/main" val="3557362445"/>
                    </a:ext>
                  </a:extLst>
                </a:gridCol>
                <a:gridCol w="1608666">
                  <a:extLst>
                    <a:ext uri="{9D8B030D-6E8A-4147-A177-3AD203B41FA5}">
                      <a16:colId xmlns:a16="http://schemas.microsoft.com/office/drawing/2014/main" val="3942481440"/>
                    </a:ext>
                  </a:extLst>
                </a:gridCol>
                <a:gridCol w="1528234">
                  <a:extLst>
                    <a:ext uri="{9D8B030D-6E8A-4147-A177-3AD203B41FA5}">
                      <a16:colId xmlns:a16="http://schemas.microsoft.com/office/drawing/2014/main" val="4149495149"/>
                    </a:ext>
                  </a:extLst>
                </a:gridCol>
                <a:gridCol w="4665134">
                  <a:extLst>
                    <a:ext uri="{9D8B030D-6E8A-4147-A177-3AD203B41FA5}">
                      <a16:colId xmlns:a16="http://schemas.microsoft.com/office/drawing/2014/main" val="2793944085"/>
                    </a:ext>
                  </a:extLst>
                </a:gridCol>
              </a:tblGrid>
              <a:tr h="370840">
                <a:tc>
                  <a:txBody>
                    <a:bodyPr/>
                    <a:lstStyle/>
                    <a:p>
                      <a:r>
                        <a:rPr lang="en-US" dirty="0"/>
                        <a:t>Year</a:t>
                      </a:r>
                    </a:p>
                  </a:txBody>
                  <a:tcPr anchor="ctr"/>
                </a:tc>
                <a:tc>
                  <a:txBody>
                    <a:bodyPr/>
                    <a:lstStyle/>
                    <a:p>
                      <a:r>
                        <a:rPr lang="en-US" dirty="0"/>
                        <a:t>Leadership Role</a:t>
                      </a:r>
                    </a:p>
                  </a:txBody>
                  <a:tcPr anchor="ctr"/>
                </a:tc>
                <a:tc>
                  <a:txBody>
                    <a:bodyPr/>
                    <a:lstStyle/>
                    <a:p>
                      <a:r>
                        <a:rPr lang="en-US" dirty="0"/>
                        <a:t>Level of Involvement</a:t>
                      </a:r>
                    </a:p>
                  </a:txBody>
                  <a:tcPr anchor="ctr"/>
                </a:tc>
                <a:tc>
                  <a:txBody>
                    <a:bodyPr/>
                    <a:lstStyle/>
                    <a:p>
                      <a:r>
                        <a:rPr lang="en-US" dirty="0"/>
                        <a:t>Role, Responsibilities, Duties and/or accomplishments.</a:t>
                      </a:r>
                    </a:p>
                  </a:txBody>
                  <a:tcPr anchor="ctr"/>
                </a:tc>
                <a:extLst>
                  <a:ext uri="{0D108BD9-81ED-4DB2-BD59-A6C34878D82A}">
                    <a16:rowId xmlns:a16="http://schemas.microsoft.com/office/drawing/2014/main" val="3267939475"/>
                  </a:ext>
                </a:extLst>
              </a:tr>
              <a:tr h="370840">
                <a:tc>
                  <a:txBody>
                    <a:bodyPr/>
                    <a:lstStyle/>
                    <a:p>
                      <a:r>
                        <a:rPr lang="en-US" dirty="0">
                          <a:solidFill>
                            <a:srgbClr val="333333"/>
                          </a:solidFill>
                          <a:latin typeface="Arial" panose="020B0604020202020204" pitchFamily="34" charset="0"/>
                        </a:rPr>
                        <a:t>2013-2015</a:t>
                      </a:r>
                      <a:endParaRPr lang="en-US" dirty="0"/>
                    </a:p>
                  </a:txBody>
                  <a:tcPr/>
                </a:tc>
                <a:tc>
                  <a:txBody>
                    <a:bodyPr/>
                    <a:lstStyle/>
                    <a:p>
                      <a:r>
                        <a:rPr lang="en-US" dirty="0">
                          <a:solidFill>
                            <a:srgbClr val="333333"/>
                          </a:solidFill>
                          <a:latin typeface="Arial" panose="020B0604020202020204" pitchFamily="34" charset="0"/>
                        </a:rPr>
                        <a:t>Texas Horse Ambassador </a:t>
                      </a:r>
                      <a:endParaRPr lang="en-US" dirty="0"/>
                    </a:p>
                  </a:txBody>
                  <a:tcPr/>
                </a:tc>
                <a:tc>
                  <a:txBody>
                    <a:bodyPr/>
                    <a:lstStyle/>
                    <a:p>
                      <a:r>
                        <a:rPr lang="en-US" dirty="0">
                          <a:solidFill>
                            <a:srgbClr val="333333"/>
                          </a:solidFill>
                          <a:latin typeface="Arial" panose="020B0604020202020204" pitchFamily="34" charset="0"/>
                        </a:rPr>
                        <a:t>(S) Appointed </a:t>
                      </a:r>
                      <a:endParaRPr lang="en-US" dirty="0"/>
                    </a:p>
                  </a:txBody>
                  <a:tcPr/>
                </a:tc>
                <a:tc>
                  <a:txBody>
                    <a:bodyPr/>
                    <a:lstStyle/>
                    <a:p>
                      <a:r>
                        <a:rPr lang="en-US" dirty="0">
                          <a:solidFill>
                            <a:srgbClr val="333333"/>
                          </a:solidFill>
                          <a:latin typeface="Arial" panose="020B0604020202020204" pitchFamily="34" charset="0"/>
                        </a:rPr>
                        <a:t>Educated (~400) individuals through horse presentations I developed and planned 5 educational Ambassador events.</a:t>
                      </a:r>
                      <a:endParaRPr lang="en-US" dirty="0"/>
                    </a:p>
                  </a:txBody>
                  <a:tcPr/>
                </a:tc>
                <a:extLst>
                  <a:ext uri="{0D108BD9-81ED-4DB2-BD59-A6C34878D82A}">
                    <a16:rowId xmlns:a16="http://schemas.microsoft.com/office/drawing/2014/main" val="3855950075"/>
                  </a:ext>
                </a:extLst>
              </a:tr>
              <a:tr h="370840">
                <a:tc>
                  <a:txBody>
                    <a:bodyPr/>
                    <a:lstStyle/>
                    <a:p>
                      <a:r>
                        <a:rPr lang="en-US" dirty="0">
                          <a:solidFill>
                            <a:srgbClr val="333333"/>
                          </a:solidFill>
                          <a:latin typeface="Arial" panose="020B0604020202020204" pitchFamily="34" charset="0"/>
                        </a:rPr>
                        <a:t>2014-2015</a:t>
                      </a:r>
                      <a:endParaRPr lang="en-US" dirty="0"/>
                    </a:p>
                  </a:txBody>
                  <a:tcPr/>
                </a:tc>
                <a:tc>
                  <a:txBody>
                    <a:bodyPr/>
                    <a:lstStyle/>
                    <a:p>
                      <a:r>
                        <a:rPr lang="en-US" dirty="0">
                          <a:solidFill>
                            <a:srgbClr val="333333"/>
                          </a:solidFill>
                          <a:latin typeface="Arial" panose="020B0604020202020204" pitchFamily="34" charset="0"/>
                        </a:rPr>
                        <a:t>County Council Vice President </a:t>
                      </a:r>
                      <a:endParaRPr lang="en-US" dirty="0"/>
                    </a:p>
                  </a:txBody>
                  <a:tcPr/>
                </a:tc>
                <a:tc>
                  <a:txBody>
                    <a:bodyPr/>
                    <a:lstStyle/>
                    <a:p>
                      <a:r>
                        <a:rPr lang="en-US" dirty="0">
                          <a:solidFill>
                            <a:srgbClr val="333333"/>
                          </a:solidFill>
                          <a:latin typeface="Arial" panose="020B0604020202020204" pitchFamily="34" charset="0"/>
                        </a:rPr>
                        <a:t>(C) Elected </a:t>
                      </a:r>
                      <a:endParaRPr lang="en-US" dirty="0"/>
                    </a:p>
                  </a:txBody>
                  <a:tcPr/>
                </a:tc>
                <a:tc>
                  <a:txBody>
                    <a:bodyPr/>
                    <a:lstStyle/>
                    <a:p>
                      <a:r>
                        <a:rPr lang="en-US" dirty="0">
                          <a:solidFill>
                            <a:srgbClr val="333333"/>
                          </a:solidFill>
                          <a:latin typeface="Arial" panose="020B0604020202020204" pitchFamily="34" charset="0"/>
                        </a:rPr>
                        <a:t>Assisted the president in his duties, conducted meetings and helped plan our annual BBQ Plate fundraiser (Raised $400).</a:t>
                      </a:r>
                      <a:endParaRPr lang="en-US" dirty="0"/>
                    </a:p>
                  </a:txBody>
                  <a:tcPr/>
                </a:tc>
                <a:extLst>
                  <a:ext uri="{0D108BD9-81ED-4DB2-BD59-A6C34878D82A}">
                    <a16:rowId xmlns:a16="http://schemas.microsoft.com/office/drawing/2014/main" val="21350156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33333"/>
                          </a:solidFill>
                          <a:latin typeface="Arial" panose="020B0604020202020204" pitchFamily="34" charset="0"/>
                        </a:rPr>
                        <a:t>2013-2014</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33333"/>
                          </a:solidFill>
                          <a:latin typeface="Arial" panose="020B0604020202020204" pitchFamily="34" charset="0"/>
                        </a:rPr>
                        <a:t>County Council Vice President </a:t>
                      </a:r>
                      <a:endParaRPr lang="en-US" dirty="0"/>
                    </a:p>
                  </a:txBody>
                  <a:tcPr/>
                </a:tc>
                <a:tc>
                  <a:txBody>
                    <a:bodyPr/>
                    <a:lstStyle/>
                    <a:p>
                      <a:r>
                        <a:rPr lang="en-US" dirty="0">
                          <a:solidFill>
                            <a:srgbClr val="333333"/>
                          </a:solidFill>
                          <a:latin typeface="Arial" panose="020B0604020202020204" pitchFamily="34" charset="0"/>
                        </a:rPr>
                        <a:t>(C) Elected </a:t>
                      </a:r>
                      <a:endParaRPr lang="en-US" dirty="0"/>
                    </a:p>
                  </a:txBody>
                  <a:tcPr/>
                </a:tc>
                <a:tc>
                  <a:txBody>
                    <a:bodyPr/>
                    <a:lstStyle/>
                    <a:p>
                      <a:r>
                        <a:rPr lang="en-US" dirty="0">
                          <a:solidFill>
                            <a:srgbClr val="333333"/>
                          </a:solidFill>
                          <a:latin typeface="Arial" panose="020B0604020202020204" pitchFamily="34" charset="0"/>
                        </a:rPr>
                        <a:t>Assisted the president in his duties and conducted meetings in his absence. This year I planned all club educational programs.</a:t>
                      </a:r>
                      <a:endParaRPr lang="en-US" dirty="0"/>
                    </a:p>
                  </a:txBody>
                  <a:tcPr/>
                </a:tc>
                <a:extLst>
                  <a:ext uri="{0D108BD9-81ED-4DB2-BD59-A6C34878D82A}">
                    <a16:rowId xmlns:a16="http://schemas.microsoft.com/office/drawing/2014/main" val="3783437095"/>
                  </a:ext>
                </a:extLst>
              </a:tr>
            </a:tbl>
          </a:graphicData>
        </a:graphic>
      </p:graphicFrame>
      <p:sp>
        <p:nvSpPr>
          <p:cNvPr id="5" name="TextBox 4">
            <a:extLst>
              <a:ext uri="{FF2B5EF4-FFF2-40B4-BE49-F238E27FC236}">
                <a16:creationId xmlns:a16="http://schemas.microsoft.com/office/drawing/2014/main" id="{4547E46C-0693-4D40-8AC1-10AEA0D23068}"/>
              </a:ext>
            </a:extLst>
          </p:cNvPr>
          <p:cNvSpPr txBox="1"/>
          <p:nvPr/>
        </p:nvSpPr>
        <p:spPr>
          <a:xfrm>
            <a:off x="228600" y="5257800"/>
            <a:ext cx="8763000" cy="1323439"/>
          </a:xfrm>
          <a:prstGeom prst="rect">
            <a:avLst/>
          </a:prstGeom>
          <a:noFill/>
        </p:spPr>
        <p:txBody>
          <a:bodyPr wrap="square" rtlCol="0">
            <a:spAutoFit/>
          </a:bodyPr>
          <a:lstStyle/>
          <a:p>
            <a:r>
              <a:rPr lang="en-US" sz="1600" b="1" dirty="0"/>
              <a:t>DO’s:</a:t>
            </a:r>
          </a:p>
          <a:p>
            <a:pPr marL="342900" indent="-342900">
              <a:buAutoNum type="arabicPeriod"/>
            </a:pPr>
            <a:r>
              <a:rPr lang="en-US" sz="1600" b="1" dirty="0"/>
              <a:t>Elaborate! Provide quantitative information so we understand the scope of your work.</a:t>
            </a:r>
          </a:p>
          <a:p>
            <a:pPr marL="342900" indent="-342900">
              <a:buAutoNum type="arabicPeriod"/>
            </a:pPr>
            <a:r>
              <a:rPr lang="en-US" sz="1600" b="1" dirty="0"/>
              <a:t>Each experience should be unique. Alter it slightly.</a:t>
            </a:r>
          </a:p>
          <a:p>
            <a:pPr marL="342900" indent="-342900">
              <a:buAutoNum type="arabicPeriod"/>
            </a:pPr>
            <a:r>
              <a:rPr lang="en-US" sz="1600" b="1" dirty="0"/>
              <a:t>Leadership work should be varied. Don’t forget to list VOLUNTEER leadership (Actions you took on: organizing a service event, mentoring a younger member etc.</a:t>
            </a:r>
          </a:p>
        </p:txBody>
      </p:sp>
    </p:spTree>
    <p:extLst>
      <p:ext uri="{BB962C8B-B14F-4D97-AF65-F5344CB8AC3E}">
        <p14:creationId xmlns:p14="http://schemas.microsoft.com/office/powerpoint/2010/main" val="1945079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1B92-8556-4F20-9703-2E485A586BEE}"/>
              </a:ext>
            </a:extLst>
          </p:cNvPr>
          <p:cNvSpPr>
            <a:spLocks noGrp="1"/>
          </p:cNvSpPr>
          <p:nvPr>
            <p:ph type="title"/>
          </p:nvPr>
        </p:nvSpPr>
        <p:spPr/>
        <p:txBody>
          <a:bodyPr/>
          <a:lstStyle/>
          <a:p>
            <a:r>
              <a:rPr lang="en-US" dirty="0"/>
              <a:t>Section Breakdowns</a:t>
            </a:r>
          </a:p>
        </p:txBody>
      </p:sp>
      <p:sp>
        <p:nvSpPr>
          <p:cNvPr id="3" name="Content Placeholder 2">
            <a:extLst>
              <a:ext uri="{FF2B5EF4-FFF2-40B4-BE49-F238E27FC236}">
                <a16:creationId xmlns:a16="http://schemas.microsoft.com/office/drawing/2014/main" id="{34584CDC-B2A3-498C-AD28-94C9BADAE2D1}"/>
              </a:ext>
            </a:extLst>
          </p:cNvPr>
          <p:cNvSpPr>
            <a:spLocks noGrp="1"/>
          </p:cNvSpPr>
          <p:nvPr>
            <p:ph idx="1"/>
          </p:nvPr>
        </p:nvSpPr>
        <p:spPr/>
        <p:txBody>
          <a:bodyPr>
            <a:normAutofit fontScale="92500" lnSpcReduction="10000"/>
          </a:bodyPr>
          <a:lstStyle/>
          <a:p>
            <a:r>
              <a:rPr lang="en-US" b="1" u="sng" dirty="0"/>
              <a:t>Community Service</a:t>
            </a:r>
            <a:r>
              <a:rPr lang="en-US" dirty="0"/>
              <a:t>:</a:t>
            </a:r>
          </a:p>
          <a:p>
            <a:pPr lvl="1"/>
            <a:r>
              <a:rPr lang="en-US" dirty="0"/>
              <a:t>Section Description: List up </a:t>
            </a:r>
            <a:r>
              <a:rPr lang="en-US" dirty="0">
                <a:highlight>
                  <a:srgbClr val="FFFF00"/>
                </a:highlight>
              </a:rPr>
              <a:t>to fifteen (15) </a:t>
            </a:r>
            <a:r>
              <a:rPr lang="en-US" dirty="0"/>
              <a:t>of your citizenship and community service activities.  </a:t>
            </a:r>
            <a:r>
              <a:rPr lang="en-US" dirty="0">
                <a:highlight>
                  <a:srgbClr val="FFFF00"/>
                </a:highlight>
              </a:rPr>
              <a:t>List activity, year, and your role in the activity </a:t>
            </a:r>
            <a:r>
              <a:rPr lang="en-US" dirty="0"/>
              <a:t>(use Y=performed yourself, M=member of a group, P=provided primary leadership to the group).  </a:t>
            </a:r>
            <a:r>
              <a:rPr lang="en-US" dirty="0">
                <a:highlight>
                  <a:srgbClr val="FFFF00"/>
                </a:highlight>
              </a:rPr>
              <a:t>Describe why your citizenship and community service was important in these activities and what impact your involvement provided</a:t>
            </a:r>
            <a:r>
              <a:rPr lang="en-US" dirty="0"/>
              <a:t> you to have on other people.  Put emphasis on the quality of your experience, rather than quantity. </a:t>
            </a:r>
          </a:p>
        </p:txBody>
      </p:sp>
    </p:spTree>
    <p:extLst>
      <p:ext uri="{BB962C8B-B14F-4D97-AF65-F5344CB8AC3E}">
        <p14:creationId xmlns:p14="http://schemas.microsoft.com/office/powerpoint/2010/main" val="3188751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F0F5-68A5-4014-8A07-F3533A8CB664}"/>
              </a:ext>
            </a:extLst>
          </p:cNvPr>
          <p:cNvSpPr>
            <a:spLocks noGrp="1"/>
          </p:cNvSpPr>
          <p:nvPr>
            <p:ph type="title"/>
          </p:nvPr>
        </p:nvSpPr>
        <p:spPr/>
        <p:txBody>
          <a:bodyPr/>
          <a:lstStyle/>
          <a:p>
            <a:r>
              <a:rPr lang="en-US" dirty="0"/>
              <a:t>Low Scoring Example</a:t>
            </a:r>
          </a:p>
        </p:txBody>
      </p:sp>
      <p:graphicFrame>
        <p:nvGraphicFramePr>
          <p:cNvPr id="4" name="Table 4">
            <a:extLst>
              <a:ext uri="{FF2B5EF4-FFF2-40B4-BE49-F238E27FC236}">
                <a16:creationId xmlns:a16="http://schemas.microsoft.com/office/drawing/2014/main" id="{5F1B0526-2FC6-4111-AFAF-EA6831D6A549}"/>
              </a:ext>
            </a:extLst>
          </p:cNvPr>
          <p:cNvGraphicFramePr>
            <a:graphicFrameLocks noGrp="1"/>
          </p:cNvGraphicFramePr>
          <p:nvPr>
            <p:ph idx="1"/>
            <p:extLst>
              <p:ext uri="{D42A27DB-BD31-4B8C-83A1-F6EECF244321}">
                <p14:modId xmlns:p14="http://schemas.microsoft.com/office/powerpoint/2010/main" val="1917440475"/>
              </p:ext>
            </p:extLst>
          </p:nvPr>
        </p:nvGraphicFramePr>
        <p:xfrm>
          <a:off x="457200" y="1676400"/>
          <a:ext cx="8229600" cy="219456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557362445"/>
                    </a:ext>
                  </a:extLst>
                </a:gridCol>
                <a:gridCol w="1905000">
                  <a:extLst>
                    <a:ext uri="{9D8B030D-6E8A-4147-A177-3AD203B41FA5}">
                      <a16:colId xmlns:a16="http://schemas.microsoft.com/office/drawing/2014/main" val="3942481440"/>
                    </a:ext>
                  </a:extLst>
                </a:gridCol>
                <a:gridCol w="1676400">
                  <a:extLst>
                    <a:ext uri="{9D8B030D-6E8A-4147-A177-3AD203B41FA5}">
                      <a16:colId xmlns:a16="http://schemas.microsoft.com/office/drawing/2014/main" val="4149495149"/>
                    </a:ext>
                  </a:extLst>
                </a:gridCol>
                <a:gridCol w="3810000">
                  <a:extLst>
                    <a:ext uri="{9D8B030D-6E8A-4147-A177-3AD203B41FA5}">
                      <a16:colId xmlns:a16="http://schemas.microsoft.com/office/drawing/2014/main" val="2793944085"/>
                    </a:ext>
                  </a:extLst>
                </a:gridCol>
              </a:tblGrid>
              <a:tr h="294640">
                <a:tc>
                  <a:txBody>
                    <a:bodyPr/>
                    <a:lstStyle/>
                    <a:p>
                      <a:pPr algn="ctr"/>
                      <a:r>
                        <a:rPr lang="en-US" dirty="0"/>
                        <a:t>Year</a:t>
                      </a:r>
                    </a:p>
                  </a:txBody>
                  <a:tcPr anchor="ctr"/>
                </a:tc>
                <a:tc>
                  <a:txBody>
                    <a:bodyPr/>
                    <a:lstStyle/>
                    <a:p>
                      <a:pPr algn="ctr"/>
                      <a:r>
                        <a:rPr lang="en-US" dirty="0"/>
                        <a:t>Activity</a:t>
                      </a:r>
                    </a:p>
                  </a:txBody>
                  <a:tcPr anchor="ctr"/>
                </a:tc>
                <a:tc>
                  <a:txBody>
                    <a:bodyPr/>
                    <a:lstStyle/>
                    <a:p>
                      <a:pPr algn="ctr"/>
                      <a:r>
                        <a:rPr lang="en-US" dirty="0"/>
                        <a:t>Role</a:t>
                      </a:r>
                    </a:p>
                  </a:txBody>
                  <a:tcPr anchor="ctr"/>
                </a:tc>
                <a:tc>
                  <a:txBody>
                    <a:bodyPr/>
                    <a:lstStyle/>
                    <a:p>
                      <a:pPr algn="ctr"/>
                      <a:r>
                        <a:rPr lang="en-US" dirty="0"/>
                        <a:t>Importance/Impact of Involvement</a:t>
                      </a:r>
                    </a:p>
                  </a:txBody>
                  <a:tcPr anchor="ctr"/>
                </a:tc>
                <a:extLst>
                  <a:ext uri="{0D108BD9-81ED-4DB2-BD59-A6C34878D82A}">
                    <a16:rowId xmlns:a16="http://schemas.microsoft.com/office/drawing/2014/main" val="3267939475"/>
                  </a:ext>
                </a:extLst>
              </a:tr>
              <a:tr h="370840">
                <a:tc>
                  <a:txBody>
                    <a:bodyPr/>
                    <a:lstStyle/>
                    <a:p>
                      <a:r>
                        <a:rPr lang="en-US" dirty="0"/>
                        <a:t>2015-2018</a:t>
                      </a:r>
                    </a:p>
                  </a:txBody>
                  <a:tcPr/>
                </a:tc>
                <a:tc>
                  <a:txBody>
                    <a:bodyPr/>
                    <a:lstStyle/>
                    <a:p>
                      <a:r>
                        <a:rPr lang="en-US" dirty="0"/>
                        <a:t>Angel Ride Benefit Trail Ride Volunteer </a:t>
                      </a:r>
                    </a:p>
                  </a:txBody>
                  <a:tcPr/>
                </a:tc>
                <a:tc>
                  <a:txBody>
                    <a:bodyPr/>
                    <a:lstStyle/>
                    <a:p>
                      <a:pPr algn="ctr"/>
                      <a:r>
                        <a:rPr lang="en-US" dirty="0">
                          <a:solidFill>
                            <a:srgbClr val="333333"/>
                          </a:solidFill>
                          <a:latin typeface="Arial" panose="020B0604020202020204" pitchFamily="34" charset="0"/>
                        </a:rPr>
                        <a:t>(M)</a:t>
                      </a:r>
                      <a:endParaRPr lang="en-US" dirty="0"/>
                    </a:p>
                  </a:txBody>
                  <a:tcPr anchor="ctr"/>
                </a:tc>
                <a:tc>
                  <a:txBody>
                    <a:bodyPr/>
                    <a:lstStyle/>
                    <a:p>
                      <a:r>
                        <a:rPr lang="en-US" dirty="0"/>
                        <a:t>Volunteered each year and raised money for sick babies. This event is a lot of fun because we get to ride bikes with our club.</a:t>
                      </a:r>
                    </a:p>
                  </a:txBody>
                  <a:tcPr/>
                </a:tc>
                <a:extLst>
                  <a:ext uri="{0D108BD9-81ED-4DB2-BD59-A6C34878D82A}">
                    <a16:rowId xmlns:a16="http://schemas.microsoft.com/office/drawing/2014/main" val="3855950075"/>
                  </a:ext>
                </a:extLst>
              </a:tr>
              <a:tr h="370840">
                <a:tc>
                  <a:txBody>
                    <a:bodyPr/>
                    <a:lstStyle/>
                    <a:p>
                      <a:r>
                        <a:rPr lang="en-US" dirty="0"/>
                        <a:t>2016</a:t>
                      </a:r>
                    </a:p>
                  </a:txBody>
                  <a:tcPr/>
                </a:tc>
                <a:tc>
                  <a:txBody>
                    <a:bodyPr/>
                    <a:lstStyle/>
                    <a:p>
                      <a:r>
                        <a:rPr lang="en-US" dirty="0"/>
                        <a:t>Pillows for Patients </a:t>
                      </a:r>
                    </a:p>
                  </a:txBody>
                  <a:tcPr/>
                </a:tc>
                <a:tc>
                  <a:txBody>
                    <a:bodyPr/>
                    <a:lstStyle/>
                    <a:p>
                      <a:pPr algn="ctr"/>
                      <a:r>
                        <a:rPr lang="en-US" dirty="0">
                          <a:solidFill>
                            <a:srgbClr val="333333"/>
                          </a:solidFill>
                          <a:latin typeface="Arial" panose="020B0604020202020204" pitchFamily="34" charset="0"/>
                        </a:rPr>
                        <a:t>(M, P)</a:t>
                      </a:r>
                      <a:endParaRPr lang="en-US" dirty="0"/>
                    </a:p>
                  </a:txBody>
                  <a:tcPr anchor="ctr"/>
                </a:tc>
                <a:tc>
                  <a:txBody>
                    <a:bodyPr/>
                    <a:lstStyle/>
                    <a:p>
                      <a:r>
                        <a:rPr lang="en-US" dirty="0"/>
                        <a:t>Our One-Day 4-H project created pillows for dialysis patients.</a:t>
                      </a:r>
                    </a:p>
                  </a:txBody>
                  <a:tcPr/>
                </a:tc>
                <a:extLst>
                  <a:ext uri="{0D108BD9-81ED-4DB2-BD59-A6C34878D82A}">
                    <a16:rowId xmlns:a16="http://schemas.microsoft.com/office/drawing/2014/main" val="2135015660"/>
                  </a:ext>
                </a:extLst>
              </a:tr>
            </a:tbl>
          </a:graphicData>
        </a:graphic>
      </p:graphicFrame>
      <p:sp>
        <p:nvSpPr>
          <p:cNvPr id="9" name="TextBox 8">
            <a:extLst>
              <a:ext uri="{FF2B5EF4-FFF2-40B4-BE49-F238E27FC236}">
                <a16:creationId xmlns:a16="http://schemas.microsoft.com/office/drawing/2014/main" id="{D7BCCFC7-20DE-4C94-B705-F6DDC8A4F9AB}"/>
              </a:ext>
            </a:extLst>
          </p:cNvPr>
          <p:cNvSpPr txBox="1"/>
          <p:nvPr/>
        </p:nvSpPr>
        <p:spPr>
          <a:xfrm>
            <a:off x="457200" y="3962400"/>
            <a:ext cx="8229600" cy="2308324"/>
          </a:xfrm>
          <a:prstGeom prst="rect">
            <a:avLst/>
          </a:prstGeom>
          <a:noFill/>
        </p:spPr>
        <p:txBody>
          <a:bodyPr wrap="square" rtlCol="0">
            <a:spAutoFit/>
          </a:bodyPr>
          <a:lstStyle/>
          <a:p>
            <a:r>
              <a:rPr lang="en-US" b="1" dirty="0"/>
              <a:t>DO NOT’s:</a:t>
            </a:r>
          </a:p>
          <a:p>
            <a:pPr marL="342900" indent="-342900">
              <a:buAutoNum type="arabicPeriod"/>
            </a:pPr>
            <a:r>
              <a:rPr lang="en-US" b="1" dirty="0"/>
              <a:t>Understand that Community Service is NOT about you. It’s about the community. Remember to make sure you know what the service event is all about. Who does it serve and more importantly WHY?</a:t>
            </a:r>
          </a:p>
          <a:p>
            <a:pPr marL="342900" indent="-342900">
              <a:buAutoNum type="arabicPeriod"/>
            </a:pPr>
            <a:r>
              <a:rPr lang="en-US" b="1" dirty="0"/>
              <a:t>Vague impact statements leave us wondering, so what? How much did you raise, how many hours did you contribute, how many families did you impact?</a:t>
            </a:r>
          </a:p>
          <a:p>
            <a:pPr marL="342900" indent="-342900">
              <a:buAutoNum type="arabicPeriod"/>
            </a:pPr>
            <a:r>
              <a:rPr lang="en-US" b="1" dirty="0"/>
              <a:t>Be varied in your role. As senior members, we should see some (P)’s where you are serving as the Primary Leader! </a:t>
            </a:r>
          </a:p>
        </p:txBody>
      </p:sp>
    </p:spTree>
    <p:extLst>
      <p:ext uri="{BB962C8B-B14F-4D97-AF65-F5344CB8AC3E}">
        <p14:creationId xmlns:p14="http://schemas.microsoft.com/office/powerpoint/2010/main" val="1068329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F0F5-68A5-4014-8A07-F3533A8CB664}"/>
              </a:ext>
            </a:extLst>
          </p:cNvPr>
          <p:cNvSpPr>
            <a:spLocks noGrp="1"/>
          </p:cNvSpPr>
          <p:nvPr>
            <p:ph type="title"/>
          </p:nvPr>
        </p:nvSpPr>
        <p:spPr/>
        <p:txBody>
          <a:bodyPr/>
          <a:lstStyle/>
          <a:p>
            <a:r>
              <a:rPr lang="en-US" dirty="0"/>
              <a:t>Ways to Improve…</a:t>
            </a:r>
          </a:p>
        </p:txBody>
      </p:sp>
      <p:sp>
        <p:nvSpPr>
          <p:cNvPr id="5" name="TextBox 4">
            <a:extLst>
              <a:ext uri="{FF2B5EF4-FFF2-40B4-BE49-F238E27FC236}">
                <a16:creationId xmlns:a16="http://schemas.microsoft.com/office/drawing/2014/main" id="{4547E46C-0693-4D40-8AC1-10AEA0D23068}"/>
              </a:ext>
            </a:extLst>
          </p:cNvPr>
          <p:cNvSpPr txBox="1"/>
          <p:nvPr/>
        </p:nvSpPr>
        <p:spPr>
          <a:xfrm>
            <a:off x="228600" y="4419600"/>
            <a:ext cx="8763000" cy="2308324"/>
          </a:xfrm>
          <a:prstGeom prst="rect">
            <a:avLst/>
          </a:prstGeom>
          <a:noFill/>
        </p:spPr>
        <p:txBody>
          <a:bodyPr wrap="square" rtlCol="0">
            <a:spAutoFit/>
          </a:bodyPr>
          <a:lstStyle/>
          <a:p>
            <a:r>
              <a:rPr lang="en-US" sz="1600" b="1" dirty="0"/>
              <a:t>DO’s:</a:t>
            </a:r>
          </a:p>
          <a:p>
            <a:pPr marL="342900" indent="-342900">
              <a:buAutoNum type="arabicPeriod"/>
            </a:pPr>
            <a:r>
              <a:rPr lang="en-US" sz="1600" b="1" dirty="0"/>
              <a:t>Understand your WHY! If you know how and why these activities impacted your community then you’ll have no problem with this section.</a:t>
            </a:r>
          </a:p>
          <a:p>
            <a:pPr marL="342900" indent="-342900">
              <a:buAutoNum type="arabicPeriod"/>
            </a:pPr>
            <a:r>
              <a:rPr lang="en-US" sz="1600" b="1" dirty="0"/>
              <a:t>Have BALANCE. Not every entry should be a drive or a “bake and take”. Show community service projects that have you physically have ‘boots on the ground’ doing something or interacting with people to improve your community. </a:t>
            </a:r>
          </a:p>
          <a:p>
            <a:pPr marL="342900" indent="-342900">
              <a:buAutoNum type="arabicPeriod"/>
            </a:pPr>
            <a:r>
              <a:rPr lang="en-US" sz="1600" b="1" dirty="0"/>
              <a:t>Be well rounded and avoid double dipping. Sometimes an activity can belong in multiple sections (and that’s ok!) but do not be redundant. </a:t>
            </a:r>
          </a:p>
          <a:p>
            <a:pPr marL="342900" indent="-342900">
              <a:buAutoNum type="arabicPeriod"/>
            </a:pPr>
            <a:endParaRPr lang="en-US" sz="1600" b="1" dirty="0"/>
          </a:p>
        </p:txBody>
      </p:sp>
      <p:graphicFrame>
        <p:nvGraphicFramePr>
          <p:cNvPr id="6" name="Table 4">
            <a:extLst>
              <a:ext uri="{FF2B5EF4-FFF2-40B4-BE49-F238E27FC236}">
                <a16:creationId xmlns:a16="http://schemas.microsoft.com/office/drawing/2014/main" id="{C47EE8D6-1F45-43F8-8CFD-F565510263E4}"/>
              </a:ext>
            </a:extLst>
          </p:cNvPr>
          <p:cNvGraphicFramePr>
            <a:graphicFrameLocks noGrp="1"/>
          </p:cNvGraphicFramePr>
          <p:nvPr>
            <p:ph idx="1"/>
            <p:extLst>
              <p:ext uri="{D42A27DB-BD31-4B8C-83A1-F6EECF244321}">
                <p14:modId xmlns:p14="http://schemas.microsoft.com/office/powerpoint/2010/main" val="1187954353"/>
              </p:ext>
            </p:extLst>
          </p:nvPr>
        </p:nvGraphicFramePr>
        <p:xfrm>
          <a:off x="457200" y="1676400"/>
          <a:ext cx="8229600" cy="27432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557362445"/>
                    </a:ext>
                  </a:extLst>
                </a:gridCol>
                <a:gridCol w="1905000">
                  <a:extLst>
                    <a:ext uri="{9D8B030D-6E8A-4147-A177-3AD203B41FA5}">
                      <a16:colId xmlns:a16="http://schemas.microsoft.com/office/drawing/2014/main" val="3942481440"/>
                    </a:ext>
                  </a:extLst>
                </a:gridCol>
                <a:gridCol w="1066800">
                  <a:extLst>
                    <a:ext uri="{9D8B030D-6E8A-4147-A177-3AD203B41FA5}">
                      <a16:colId xmlns:a16="http://schemas.microsoft.com/office/drawing/2014/main" val="4149495149"/>
                    </a:ext>
                  </a:extLst>
                </a:gridCol>
                <a:gridCol w="4419600">
                  <a:extLst>
                    <a:ext uri="{9D8B030D-6E8A-4147-A177-3AD203B41FA5}">
                      <a16:colId xmlns:a16="http://schemas.microsoft.com/office/drawing/2014/main" val="2793944085"/>
                    </a:ext>
                  </a:extLst>
                </a:gridCol>
              </a:tblGrid>
              <a:tr h="294640">
                <a:tc>
                  <a:txBody>
                    <a:bodyPr/>
                    <a:lstStyle/>
                    <a:p>
                      <a:pPr algn="ctr"/>
                      <a:r>
                        <a:rPr lang="en-US" dirty="0"/>
                        <a:t>Year</a:t>
                      </a:r>
                    </a:p>
                  </a:txBody>
                  <a:tcPr anchor="ctr"/>
                </a:tc>
                <a:tc>
                  <a:txBody>
                    <a:bodyPr/>
                    <a:lstStyle/>
                    <a:p>
                      <a:pPr algn="ctr"/>
                      <a:r>
                        <a:rPr lang="en-US" dirty="0"/>
                        <a:t>Activity</a:t>
                      </a:r>
                    </a:p>
                  </a:txBody>
                  <a:tcPr anchor="ctr"/>
                </a:tc>
                <a:tc>
                  <a:txBody>
                    <a:bodyPr/>
                    <a:lstStyle/>
                    <a:p>
                      <a:pPr algn="ctr"/>
                      <a:r>
                        <a:rPr lang="en-US" dirty="0"/>
                        <a:t>Role</a:t>
                      </a:r>
                    </a:p>
                  </a:txBody>
                  <a:tcPr anchor="ctr"/>
                </a:tc>
                <a:tc>
                  <a:txBody>
                    <a:bodyPr/>
                    <a:lstStyle/>
                    <a:p>
                      <a:pPr algn="ctr"/>
                      <a:r>
                        <a:rPr lang="en-US" dirty="0"/>
                        <a:t>Importance/Impact of Involvement</a:t>
                      </a:r>
                    </a:p>
                  </a:txBody>
                  <a:tcPr anchor="ctr"/>
                </a:tc>
                <a:extLst>
                  <a:ext uri="{0D108BD9-81ED-4DB2-BD59-A6C34878D82A}">
                    <a16:rowId xmlns:a16="http://schemas.microsoft.com/office/drawing/2014/main" val="3267939475"/>
                  </a:ext>
                </a:extLst>
              </a:tr>
              <a:tr h="370840">
                <a:tc>
                  <a:txBody>
                    <a:bodyPr/>
                    <a:lstStyle/>
                    <a:p>
                      <a:r>
                        <a:rPr lang="en-US" dirty="0"/>
                        <a:t>2015-2018</a:t>
                      </a:r>
                    </a:p>
                  </a:txBody>
                  <a:tcPr/>
                </a:tc>
                <a:tc>
                  <a:txBody>
                    <a:bodyPr/>
                    <a:lstStyle/>
                    <a:p>
                      <a:r>
                        <a:rPr lang="en-US" dirty="0"/>
                        <a:t>Angel Ride Benefit Trail Ride Volunteer </a:t>
                      </a:r>
                    </a:p>
                  </a:txBody>
                  <a:tcPr/>
                </a:tc>
                <a:tc>
                  <a:txBody>
                    <a:bodyPr/>
                    <a:lstStyle/>
                    <a:p>
                      <a:pPr algn="ctr"/>
                      <a:r>
                        <a:rPr lang="en-US" dirty="0">
                          <a:solidFill>
                            <a:srgbClr val="333333"/>
                          </a:solidFill>
                          <a:latin typeface="Arial" panose="020B0604020202020204" pitchFamily="34" charset="0"/>
                        </a:rPr>
                        <a:t>(M)</a:t>
                      </a:r>
                      <a:endParaRPr lang="en-US" dirty="0"/>
                    </a:p>
                  </a:txBody>
                  <a:tcPr anchor="ctr"/>
                </a:tc>
                <a:tc>
                  <a:txBody>
                    <a:bodyPr/>
                    <a:lstStyle/>
                    <a:p>
                      <a:r>
                        <a:rPr lang="en-US" dirty="0"/>
                        <a:t>Volunteered over 72 hours each year and raised over $20,ooo f</a:t>
                      </a:r>
                      <a:r>
                        <a:rPr kumimoji="0" lang="en-US" b="0" i="0" kern="1200" dirty="0">
                          <a:solidFill>
                            <a:schemeClr val="dk1"/>
                          </a:solidFill>
                          <a:effectLst/>
                          <a:latin typeface="+mn-lt"/>
                          <a:ea typeface="+mn-ea"/>
                          <a:cs typeface="+mn-cs"/>
                        </a:rPr>
                        <a:t>or babies stricken with Group B Strep disease</a:t>
                      </a:r>
                      <a:r>
                        <a:rPr lang="en-US" dirty="0"/>
                        <a:t>. </a:t>
                      </a:r>
                    </a:p>
                  </a:txBody>
                  <a:tcPr/>
                </a:tc>
                <a:extLst>
                  <a:ext uri="{0D108BD9-81ED-4DB2-BD59-A6C34878D82A}">
                    <a16:rowId xmlns:a16="http://schemas.microsoft.com/office/drawing/2014/main" val="3855950075"/>
                  </a:ext>
                </a:extLst>
              </a:tr>
              <a:tr h="370840">
                <a:tc>
                  <a:txBody>
                    <a:bodyPr/>
                    <a:lstStyle/>
                    <a:p>
                      <a:r>
                        <a:rPr lang="en-US" dirty="0"/>
                        <a:t>2016</a:t>
                      </a:r>
                    </a:p>
                  </a:txBody>
                  <a:tcPr/>
                </a:tc>
                <a:tc>
                  <a:txBody>
                    <a:bodyPr/>
                    <a:lstStyle/>
                    <a:p>
                      <a:r>
                        <a:rPr lang="en-US" dirty="0"/>
                        <a:t>Pillows for Patients </a:t>
                      </a:r>
                    </a:p>
                  </a:txBody>
                  <a:tcPr/>
                </a:tc>
                <a:tc>
                  <a:txBody>
                    <a:bodyPr/>
                    <a:lstStyle/>
                    <a:p>
                      <a:pPr algn="ctr"/>
                      <a:r>
                        <a:rPr lang="en-US" dirty="0">
                          <a:solidFill>
                            <a:srgbClr val="333333"/>
                          </a:solidFill>
                          <a:latin typeface="Arial" panose="020B0604020202020204" pitchFamily="34" charset="0"/>
                        </a:rPr>
                        <a:t>(M, P)</a:t>
                      </a:r>
                      <a:endParaRPr lang="en-US" dirty="0"/>
                    </a:p>
                  </a:txBody>
                  <a:tcPr anchor="ctr"/>
                </a:tc>
                <a:tc>
                  <a:txBody>
                    <a:bodyPr/>
                    <a:lstStyle/>
                    <a:p>
                      <a:r>
                        <a:rPr lang="en-US" dirty="0"/>
                        <a:t>I coordinated our 2016 One-Day 4-H project and recruited 6 members to help create 72 pillows for dialysis patients. Pillows help them be more comfortable during their long dialysis treatments.</a:t>
                      </a:r>
                    </a:p>
                  </a:txBody>
                  <a:tcPr/>
                </a:tc>
                <a:extLst>
                  <a:ext uri="{0D108BD9-81ED-4DB2-BD59-A6C34878D82A}">
                    <a16:rowId xmlns:a16="http://schemas.microsoft.com/office/drawing/2014/main" val="2135015660"/>
                  </a:ext>
                </a:extLst>
              </a:tr>
            </a:tbl>
          </a:graphicData>
        </a:graphic>
      </p:graphicFrame>
    </p:spTree>
    <p:extLst>
      <p:ext uri="{BB962C8B-B14F-4D97-AF65-F5344CB8AC3E}">
        <p14:creationId xmlns:p14="http://schemas.microsoft.com/office/powerpoint/2010/main" val="403055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1B92-8556-4F20-9703-2E485A586BEE}"/>
              </a:ext>
            </a:extLst>
          </p:cNvPr>
          <p:cNvSpPr>
            <a:spLocks noGrp="1"/>
          </p:cNvSpPr>
          <p:nvPr>
            <p:ph type="title"/>
          </p:nvPr>
        </p:nvSpPr>
        <p:spPr/>
        <p:txBody>
          <a:bodyPr/>
          <a:lstStyle/>
          <a:p>
            <a:r>
              <a:rPr lang="en-US" dirty="0"/>
              <a:t>Section Breakdowns</a:t>
            </a:r>
          </a:p>
        </p:txBody>
      </p:sp>
      <p:sp>
        <p:nvSpPr>
          <p:cNvPr id="3" name="Content Placeholder 2">
            <a:extLst>
              <a:ext uri="{FF2B5EF4-FFF2-40B4-BE49-F238E27FC236}">
                <a16:creationId xmlns:a16="http://schemas.microsoft.com/office/drawing/2014/main" id="{34584CDC-B2A3-498C-AD28-94C9BADAE2D1}"/>
              </a:ext>
            </a:extLst>
          </p:cNvPr>
          <p:cNvSpPr>
            <a:spLocks noGrp="1"/>
          </p:cNvSpPr>
          <p:nvPr>
            <p:ph idx="1"/>
          </p:nvPr>
        </p:nvSpPr>
        <p:spPr/>
        <p:txBody>
          <a:bodyPr>
            <a:normAutofit/>
          </a:bodyPr>
          <a:lstStyle/>
          <a:p>
            <a:r>
              <a:rPr lang="en-US" b="1" u="sng" dirty="0"/>
              <a:t>Honors</a:t>
            </a:r>
            <a:r>
              <a:rPr lang="en-US" dirty="0"/>
              <a:t>:</a:t>
            </a:r>
          </a:p>
          <a:p>
            <a:pPr lvl="1"/>
            <a:r>
              <a:rPr lang="en-US" dirty="0"/>
              <a:t>Section Description: List up to </a:t>
            </a:r>
            <a:r>
              <a:rPr lang="en-US" dirty="0">
                <a:highlight>
                  <a:srgbClr val="FFFF00"/>
                </a:highlight>
              </a:rPr>
              <a:t>four (4) </a:t>
            </a:r>
            <a:r>
              <a:rPr lang="en-US" dirty="0"/>
              <a:t>of your most important honors received through 4-H.  </a:t>
            </a:r>
            <a:r>
              <a:rPr lang="en-US" dirty="0">
                <a:highlight>
                  <a:srgbClr val="FFFF00"/>
                </a:highlight>
              </a:rPr>
              <a:t>List the honor, year received, level of award </a:t>
            </a:r>
            <a:r>
              <a:rPr lang="en-US" dirty="0"/>
              <a:t>(e.g. L=local, C=county, D=district, R=regional, S=state, N=national, and I=international), </a:t>
            </a:r>
            <a:r>
              <a:rPr lang="en-US" dirty="0">
                <a:highlight>
                  <a:srgbClr val="FFFF00"/>
                </a:highlight>
              </a:rPr>
              <a:t>and why you consider the honors listed to be the most important</a:t>
            </a:r>
            <a:r>
              <a:rPr lang="en-US" dirty="0"/>
              <a:t> (i.e. How did they contribute to and provide significance toward your personal development?).</a:t>
            </a:r>
          </a:p>
        </p:txBody>
      </p:sp>
    </p:spTree>
    <p:extLst>
      <p:ext uri="{BB962C8B-B14F-4D97-AF65-F5344CB8AC3E}">
        <p14:creationId xmlns:p14="http://schemas.microsoft.com/office/powerpoint/2010/main" val="3399075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F0F5-68A5-4014-8A07-F3533A8CB664}"/>
              </a:ext>
            </a:extLst>
          </p:cNvPr>
          <p:cNvSpPr>
            <a:spLocks noGrp="1"/>
          </p:cNvSpPr>
          <p:nvPr>
            <p:ph type="title"/>
          </p:nvPr>
        </p:nvSpPr>
        <p:spPr/>
        <p:txBody>
          <a:bodyPr/>
          <a:lstStyle/>
          <a:p>
            <a:r>
              <a:rPr lang="en-US" dirty="0"/>
              <a:t>Low Scoring Example</a:t>
            </a:r>
          </a:p>
        </p:txBody>
      </p:sp>
      <p:graphicFrame>
        <p:nvGraphicFramePr>
          <p:cNvPr id="4" name="Table 4">
            <a:extLst>
              <a:ext uri="{FF2B5EF4-FFF2-40B4-BE49-F238E27FC236}">
                <a16:creationId xmlns:a16="http://schemas.microsoft.com/office/drawing/2014/main" id="{5F1B0526-2FC6-4111-AFAF-EA6831D6A549}"/>
              </a:ext>
            </a:extLst>
          </p:cNvPr>
          <p:cNvGraphicFramePr>
            <a:graphicFrameLocks noGrp="1"/>
          </p:cNvGraphicFramePr>
          <p:nvPr>
            <p:ph idx="1"/>
            <p:extLst>
              <p:ext uri="{D42A27DB-BD31-4B8C-83A1-F6EECF244321}">
                <p14:modId xmlns:p14="http://schemas.microsoft.com/office/powerpoint/2010/main" val="1228587699"/>
              </p:ext>
            </p:extLst>
          </p:nvPr>
        </p:nvGraphicFramePr>
        <p:xfrm>
          <a:off x="457200" y="1676400"/>
          <a:ext cx="8229600" cy="24688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557362445"/>
                    </a:ext>
                  </a:extLst>
                </a:gridCol>
                <a:gridCol w="1905000">
                  <a:extLst>
                    <a:ext uri="{9D8B030D-6E8A-4147-A177-3AD203B41FA5}">
                      <a16:colId xmlns:a16="http://schemas.microsoft.com/office/drawing/2014/main" val="3942481440"/>
                    </a:ext>
                  </a:extLst>
                </a:gridCol>
                <a:gridCol w="1676400">
                  <a:extLst>
                    <a:ext uri="{9D8B030D-6E8A-4147-A177-3AD203B41FA5}">
                      <a16:colId xmlns:a16="http://schemas.microsoft.com/office/drawing/2014/main" val="4149495149"/>
                    </a:ext>
                  </a:extLst>
                </a:gridCol>
                <a:gridCol w="3810000">
                  <a:extLst>
                    <a:ext uri="{9D8B030D-6E8A-4147-A177-3AD203B41FA5}">
                      <a16:colId xmlns:a16="http://schemas.microsoft.com/office/drawing/2014/main" val="2793944085"/>
                    </a:ext>
                  </a:extLst>
                </a:gridCol>
              </a:tblGrid>
              <a:tr h="294640">
                <a:tc>
                  <a:txBody>
                    <a:bodyPr/>
                    <a:lstStyle/>
                    <a:p>
                      <a:pPr algn="ctr"/>
                      <a:r>
                        <a:rPr lang="en-US" dirty="0"/>
                        <a:t>Year</a:t>
                      </a:r>
                    </a:p>
                  </a:txBody>
                  <a:tcPr anchor="ctr"/>
                </a:tc>
                <a:tc>
                  <a:txBody>
                    <a:bodyPr/>
                    <a:lstStyle/>
                    <a:p>
                      <a:pPr algn="ctr"/>
                      <a:r>
                        <a:rPr lang="en-US" dirty="0"/>
                        <a:t>Award</a:t>
                      </a:r>
                    </a:p>
                  </a:txBody>
                  <a:tcPr anchor="ctr"/>
                </a:tc>
                <a:tc>
                  <a:txBody>
                    <a:bodyPr/>
                    <a:lstStyle/>
                    <a:p>
                      <a:pPr algn="ctr"/>
                      <a:r>
                        <a:rPr lang="en-US" dirty="0"/>
                        <a:t>Level</a:t>
                      </a:r>
                    </a:p>
                  </a:txBody>
                  <a:tcPr anchor="ctr"/>
                </a:tc>
                <a:tc>
                  <a:txBody>
                    <a:bodyPr/>
                    <a:lstStyle/>
                    <a:p>
                      <a:pPr algn="ctr"/>
                      <a:r>
                        <a:rPr lang="en-US" dirty="0"/>
                        <a:t>Importance</a:t>
                      </a:r>
                    </a:p>
                  </a:txBody>
                  <a:tcPr anchor="ctr"/>
                </a:tc>
                <a:extLst>
                  <a:ext uri="{0D108BD9-81ED-4DB2-BD59-A6C34878D82A}">
                    <a16:rowId xmlns:a16="http://schemas.microsoft.com/office/drawing/2014/main" val="3267939475"/>
                  </a:ext>
                </a:extLst>
              </a:tr>
              <a:tr h="370840">
                <a:tc>
                  <a:txBody>
                    <a:bodyPr/>
                    <a:lstStyle/>
                    <a:p>
                      <a:r>
                        <a:rPr lang="en-US" dirty="0"/>
                        <a:t>2016</a:t>
                      </a:r>
                    </a:p>
                  </a:txBody>
                  <a:tcPr/>
                </a:tc>
                <a:tc>
                  <a:txBody>
                    <a:bodyPr/>
                    <a:lstStyle/>
                    <a:p>
                      <a:r>
                        <a:rPr lang="en-US" dirty="0"/>
                        <a:t>3rd Place Ind., National Western Roundup Horse Ed. Presentation</a:t>
                      </a:r>
                    </a:p>
                  </a:txBody>
                  <a:tcPr/>
                </a:tc>
                <a:tc>
                  <a:txBody>
                    <a:bodyPr/>
                    <a:lstStyle/>
                    <a:p>
                      <a:pPr algn="ctr"/>
                      <a:r>
                        <a:rPr lang="en-US" dirty="0">
                          <a:solidFill>
                            <a:srgbClr val="333333"/>
                          </a:solidFill>
                          <a:latin typeface="Arial" panose="020B0604020202020204" pitchFamily="34" charset="0"/>
                        </a:rPr>
                        <a:t>(N)</a:t>
                      </a:r>
                      <a:endParaRPr lang="en-US" dirty="0"/>
                    </a:p>
                  </a:txBody>
                  <a:tcPr anchor="ctr"/>
                </a:tc>
                <a:tc>
                  <a:txBody>
                    <a:bodyPr/>
                    <a:lstStyle/>
                    <a:p>
                      <a:r>
                        <a:rPr lang="en-US" dirty="0"/>
                        <a:t>This award shows that my hard work and dedication paid off in public speaking.</a:t>
                      </a:r>
                    </a:p>
                  </a:txBody>
                  <a:tcPr/>
                </a:tc>
                <a:extLst>
                  <a:ext uri="{0D108BD9-81ED-4DB2-BD59-A6C34878D82A}">
                    <a16:rowId xmlns:a16="http://schemas.microsoft.com/office/drawing/2014/main" val="3855950075"/>
                  </a:ext>
                </a:extLst>
              </a:tr>
              <a:tr h="370840">
                <a:tc>
                  <a:txBody>
                    <a:bodyPr/>
                    <a:lstStyle/>
                    <a:p>
                      <a:r>
                        <a:rPr lang="en-US" dirty="0"/>
                        <a:t>2016</a:t>
                      </a:r>
                    </a:p>
                  </a:txBody>
                  <a:tcPr/>
                </a:tc>
                <a:tc>
                  <a:txBody>
                    <a:bodyPr/>
                    <a:lstStyle/>
                    <a:p>
                      <a:r>
                        <a:rPr lang="en-US" dirty="0"/>
                        <a:t>4-H Gold Star Award</a:t>
                      </a:r>
                    </a:p>
                  </a:txBody>
                  <a:tcPr/>
                </a:tc>
                <a:tc>
                  <a:txBody>
                    <a:bodyPr/>
                    <a:lstStyle/>
                    <a:p>
                      <a:pPr algn="ctr"/>
                      <a:r>
                        <a:rPr lang="en-US" dirty="0">
                          <a:solidFill>
                            <a:srgbClr val="333333"/>
                          </a:solidFill>
                          <a:latin typeface="Arial" panose="020B0604020202020204" pitchFamily="34" charset="0"/>
                        </a:rPr>
                        <a:t>(S)</a:t>
                      </a:r>
                      <a:endParaRPr lang="en-US" dirty="0"/>
                    </a:p>
                  </a:txBody>
                  <a:tcPr anchor="ctr"/>
                </a:tc>
                <a:tc>
                  <a:txBody>
                    <a:bodyPr/>
                    <a:lstStyle/>
                    <a:p>
                      <a:r>
                        <a:rPr lang="en-US" dirty="0"/>
                        <a:t>Receiving the Gold Star Award fulfills my dream, and that all my work in 4-H was recognized..</a:t>
                      </a:r>
                    </a:p>
                  </a:txBody>
                  <a:tcPr/>
                </a:tc>
                <a:extLst>
                  <a:ext uri="{0D108BD9-81ED-4DB2-BD59-A6C34878D82A}">
                    <a16:rowId xmlns:a16="http://schemas.microsoft.com/office/drawing/2014/main" val="2135015660"/>
                  </a:ext>
                </a:extLst>
              </a:tr>
            </a:tbl>
          </a:graphicData>
        </a:graphic>
      </p:graphicFrame>
      <p:sp>
        <p:nvSpPr>
          <p:cNvPr id="9" name="TextBox 8">
            <a:extLst>
              <a:ext uri="{FF2B5EF4-FFF2-40B4-BE49-F238E27FC236}">
                <a16:creationId xmlns:a16="http://schemas.microsoft.com/office/drawing/2014/main" id="{D7BCCFC7-20DE-4C94-B705-F6DDC8A4F9AB}"/>
              </a:ext>
            </a:extLst>
          </p:cNvPr>
          <p:cNvSpPr txBox="1"/>
          <p:nvPr/>
        </p:nvSpPr>
        <p:spPr>
          <a:xfrm>
            <a:off x="457200" y="4267200"/>
            <a:ext cx="8229600" cy="1477328"/>
          </a:xfrm>
          <a:prstGeom prst="rect">
            <a:avLst/>
          </a:prstGeom>
          <a:noFill/>
        </p:spPr>
        <p:txBody>
          <a:bodyPr wrap="square" rtlCol="0">
            <a:spAutoFit/>
          </a:bodyPr>
          <a:lstStyle/>
          <a:p>
            <a:r>
              <a:rPr lang="en-US" b="1" dirty="0"/>
              <a:t>DO NOT’s:</a:t>
            </a:r>
          </a:p>
          <a:p>
            <a:pPr marL="342900" indent="-342900">
              <a:buAutoNum type="arabicPeriod"/>
            </a:pPr>
            <a:r>
              <a:rPr lang="en-US" b="1" dirty="0"/>
              <a:t>Give the “canned” answer to importance: “Shows my hard work and dedication paid off”. EVERY award should be a mark of hard work and dedication, but it sounds cliché and repetitive. </a:t>
            </a:r>
          </a:p>
          <a:p>
            <a:pPr marL="342900" indent="-342900">
              <a:buAutoNum type="arabicPeriod"/>
            </a:pPr>
            <a:r>
              <a:rPr lang="en-US" b="1" dirty="0"/>
              <a:t>Foundation only asks you for 4 awards! Make sure you can deliver at least 4.</a:t>
            </a:r>
          </a:p>
        </p:txBody>
      </p:sp>
    </p:spTree>
    <p:extLst>
      <p:ext uri="{BB962C8B-B14F-4D97-AF65-F5344CB8AC3E}">
        <p14:creationId xmlns:p14="http://schemas.microsoft.com/office/powerpoint/2010/main" val="1795183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Don’t get caught off guard!</a:t>
            </a:r>
          </a:p>
        </p:txBody>
      </p:sp>
      <p:sp>
        <p:nvSpPr>
          <p:cNvPr id="3" name="Content Placeholder 2"/>
          <p:cNvSpPr>
            <a:spLocks noGrp="1"/>
          </p:cNvSpPr>
          <p:nvPr>
            <p:ph idx="1"/>
          </p:nvPr>
        </p:nvSpPr>
        <p:spPr>
          <a:xfrm>
            <a:off x="457200" y="1775191"/>
            <a:ext cx="8229600" cy="4778009"/>
          </a:xfrm>
        </p:spPr>
        <p:txBody>
          <a:bodyPr>
            <a:normAutofit fontScale="92500"/>
          </a:bodyPr>
          <a:lstStyle/>
          <a:p>
            <a:r>
              <a:rPr lang="en-US" dirty="0"/>
              <a:t>Going to college can be a stressful ordeal for an </a:t>
            </a:r>
            <a:r>
              <a:rPr lang="en-US" i="1" dirty="0"/>
              <a:t>unprepared</a:t>
            </a:r>
            <a:r>
              <a:rPr lang="en-US" dirty="0"/>
              <a:t> student and their family. </a:t>
            </a:r>
          </a:p>
          <a:p>
            <a:r>
              <a:rPr lang="en-US" dirty="0"/>
              <a:t>Before you focus on paperwork, first </a:t>
            </a:r>
            <a:br>
              <a:rPr lang="en-US" dirty="0"/>
            </a:br>
            <a:r>
              <a:rPr lang="en-US" b="1" dirty="0"/>
              <a:t>MAKE A PLAN. </a:t>
            </a:r>
          </a:p>
          <a:p>
            <a:pPr lvl="1"/>
            <a:r>
              <a:rPr lang="en-US" dirty="0"/>
              <a:t>Set your own deadlines and have small goals through the application process.</a:t>
            </a:r>
          </a:p>
          <a:p>
            <a:r>
              <a:rPr lang="en-US" dirty="0"/>
              <a:t>Roadmap to this presentation:</a:t>
            </a:r>
          </a:p>
          <a:p>
            <a:pPr lvl="1"/>
            <a:r>
              <a:rPr lang="en-US" dirty="0"/>
              <a:t>4-H Foundation Opportunity Scholarship Overview</a:t>
            </a:r>
          </a:p>
          <a:p>
            <a:pPr lvl="1"/>
            <a:r>
              <a:rPr lang="en-US" dirty="0"/>
              <a:t>Written Application Tips</a:t>
            </a:r>
          </a:p>
          <a:p>
            <a:pPr lvl="1"/>
            <a:r>
              <a:rPr lang="en-US" dirty="0"/>
              <a:t>Interview Preparation</a:t>
            </a:r>
          </a:p>
        </p:txBody>
      </p:sp>
      <p:pic>
        <p:nvPicPr>
          <p:cNvPr id="1029" name="Picture 5" descr="C:\Users\natalie.cervantes\AppData\Local\Microsoft\Windows\Temporary Internet Files\Content.IE5\OK0PR9FP\MC9002935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4057" y="5715000"/>
            <a:ext cx="1821485" cy="10158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304800"/>
            <a:ext cx="914400" cy="927122"/>
          </a:xfrm>
          <a:prstGeom prst="rect">
            <a:avLst/>
          </a:prstGeom>
        </p:spPr>
      </p:pic>
    </p:spTree>
    <p:extLst>
      <p:ext uri="{BB962C8B-B14F-4D97-AF65-F5344CB8AC3E}">
        <p14:creationId xmlns:p14="http://schemas.microsoft.com/office/powerpoint/2010/main" val="4074336813"/>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F0F5-68A5-4014-8A07-F3533A8CB664}"/>
              </a:ext>
            </a:extLst>
          </p:cNvPr>
          <p:cNvSpPr>
            <a:spLocks noGrp="1"/>
          </p:cNvSpPr>
          <p:nvPr>
            <p:ph type="title"/>
          </p:nvPr>
        </p:nvSpPr>
        <p:spPr/>
        <p:txBody>
          <a:bodyPr/>
          <a:lstStyle/>
          <a:p>
            <a:r>
              <a:rPr lang="en-US" dirty="0"/>
              <a:t>Ways to Improve…</a:t>
            </a:r>
          </a:p>
        </p:txBody>
      </p:sp>
      <p:sp>
        <p:nvSpPr>
          <p:cNvPr id="5" name="TextBox 4">
            <a:extLst>
              <a:ext uri="{FF2B5EF4-FFF2-40B4-BE49-F238E27FC236}">
                <a16:creationId xmlns:a16="http://schemas.microsoft.com/office/drawing/2014/main" id="{4547E46C-0693-4D40-8AC1-10AEA0D23068}"/>
              </a:ext>
            </a:extLst>
          </p:cNvPr>
          <p:cNvSpPr txBox="1"/>
          <p:nvPr/>
        </p:nvSpPr>
        <p:spPr>
          <a:xfrm>
            <a:off x="228600" y="4648200"/>
            <a:ext cx="8763000" cy="1569660"/>
          </a:xfrm>
          <a:prstGeom prst="rect">
            <a:avLst/>
          </a:prstGeom>
          <a:noFill/>
        </p:spPr>
        <p:txBody>
          <a:bodyPr wrap="square" rtlCol="0">
            <a:spAutoFit/>
          </a:bodyPr>
          <a:lstStyle/>
          <a:p>
            <a:r>
              <a:rPr lang="en-US" sz="1600" b="1" dirty="0"/>
              <a:t>DO’s:</a:t>
            </a:r>
          </a:p>
          <a:p>
            <a:pPr marL="342900" indent="-342900">
              <a:buAutoNum type="arabicPeriod"/>
            </a:pPr>
            <a:r>
              <a:rPr lang="en-US" sz="1600" b="1" dirty="0"/>
              <a:t>Be authentic! If you were surprised you won an award, were over the moon with 8</a:t>
            </a:r>
            <a:r>
              <a:rPr lang="en-US" sz="1600" b="1" baseline="30000" dirty="0"/>
              <a:t>th</a:t>
            </a:r>
            <a:r>
              <a:rPr lang="en-US" sz="1600" b="1" dirty="0"/>
              <a:t> place or even felt that you could have improved, state that. </a:t>
            </a:r>
          </a:p>
          <a:p>
            <a:pPr marL="342900" indent="-342900">
              <a:buAutoNum type="arabicPeriod"/>
            </a:pPr>
            <a:r>
              <a:rPr lang="en-US" sz="1600" b="1" dirty="0"/>
              <a:t>This section is NOT worth a ton of points so don’t treat it like a baseball card and rattle of stats. Make a little bit of effort and you will gain all the points for this section.</a:t>
            </a:r>
          </a:p>
          <a:p>
            <a:pPr marL="342900" indent="-342900">
              <a:buAutoNum type="arabicPeriod"/>
            </a:pPr>
            <a:endParaRPr lang="en-US" sz="1600" b="1" dirty="0"/>
          </a:p>
        </p:txBody>
      </p:sp>
      <p:sp>
        <p:nvSpPr>
          <p:cNvPr id="4" name="Content Placeholder 3">
            <a:extLst>
              <a:ext uri="{FF2B5EF4-FFF2-40B4-BE49-F238E27FC236}">
                <a16:creationId xmlns:a16="http://schemas.microsoft.com/office/drawing/2014/main" id="{8FADAAF2-9D0B-41C7-92F6-200B8924438E}"/>
              </a:ext>
            </a:extLst>
          </p:cNvPr>
          <p:cNvSpPr>
            <a:spLocks noGrp="1"/>
          </p:cNvSpPr>
          <p:nvPr>
            <p:ph idx="1"/>
          </p:nvPr>
        </p:nvSpPr>
        <p:spPr/>
        <p:txBody>
          <a:bodyPr/>
          <a:lstStyle/>
          <a:p>
            <a:endParaRPr lang="en-US" dirty="0"/>
          </a:p>
        </p:txBody>
      </p:sp>
      <p:graphicFrame>
        <p:nvGraphicFramePr>
          <p:cNvPr id="7" name="Table 4">
            <a:extLst>
              <a:ext uri="{FF2B5EF4-FFF2-40B4-BE49-F238E27FC236}">
                <a16:creationId xmlns:a16="http://schemas.microsoft.com/office/drawing/2014/main" id="{DE8B0B6B-85C7-4CDE-9B1F-25E19C8F17B9}"/>
              </a:ext>
            </a:extLst>
          </p:cNvPr>
          <p:cNvGraphicFramePr>
            <a:graphicFrameLocks/>
          </p:cNvGraphicFramePr>
          <p:nvPr>
            <p:extLst>
              <p:ext uri="{D42A27DB-BD31-4B8C-83A1-F6EECF244321}">
                <p14:modId xmlns:p14="http://schemas.microsoft.com/office/powerpoint/2010/main" val="4106928195"/>
              </p:ext>
            </p:extLst>
          </p:nvPr>
        </p:nvGraphicFramePr>
        <p:xfrm>
          <a:off x="457200" y="1676400"/>
          <a:ext cx="8229600" cy="301752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557362445"/>
                    </a:ext>
                  </a:extLst>
                </a:gridCol>
                <a:gridCol w="2133600">
                  <a:extLst>
                    <a:ext uri="{9D8B030D-6E8A-4147-A177-3AD203B41FA5}">
                      <a16:colId xmlns:a16="http://schemas.microsoft.com/office/drawing/2014/main" val="3942481440"/>
                    </a:ext>
                  </a:extLst>
                </a:gridCol>
                <a:gridCol w="838200">
                  <a:extLst>
                    <a:ext uri="{9D8B030D-6E8A-4147-A177-3AD203B41FA5}">
                      <a16:colId xmlns:a16="http://schemas.microsoft.com/office/drawing/2014/main" val="4149495149"/>
                    </a:ext>
                  </a:extLst>
                </a:gridCol>
                <a:gridCol w="4419600">
                  <a:extLst>
                    <a:ext uri="{9D8B030D-6E8A-4147-A177-3AD203B41FA5}">
                      <a16:colId xmlns:a16="http://schemas.microsoft.com/office/drawing/2014/main" val="2793944085"/>
                    </a:ext>
                  </a:extLst>
                </a:gridCol>
              </a:tblGrid>
              <a:tr h="294640">
                <a:tc>
                  <a:txBody>
                    <a:bodyPr/>
                    <a:lstStyle/>
                    <a:p>
                      <a:pPr algn="ctr"/>
                      <a:r>
                        <a:rPr lang="en-US" dirty="0"/>
                        <a:t>Year</a:t>
                      </a:r>
                    </a:p>
                  </a:txBody>
                  <a:tcPr anchor="ctr"/>
                </a:tc>
                <a:tc>
                  <a:txBody>
                    <a:bodyPr/>
                    <a:lstStyle/>
                    <a:p>
                      <a:pPr algn="ctr"/>
                      <a:r>
                        <a:rPr lang="en-US" dirty="0"/>
                        <a:t>Award</a:t>
                      </a:r>
                    </a:p>
                  </a:txBody>
                  <a:tcPr anchor="ctr"/>
                </a:tc>
                <a:tc>
                  <a:txBody>
                    <a:bodyPr/>
                    <a:lstStyle/>
                    <a:p>
                      <a:pPr algn="ctr"/>
                      <a:r>
                        <a:rPr lang="en-US" dirty="0"/>
                        <a:t>Level</a:t>
                      </a:r>
                    </a:p>
                  </a:txBody>
                  <a:tcPr anchor="ctr"/>
                </a:tc>
                <a:tc>
                  <a:txBody>
                    <a:bodyPr/>
                    <a:lstStyle/>
                    <a:p>
                      <a:pPr algn="ctr"/>
                      <a:r>
                        <a:rPr lang="en-US" dirty="0"/>
                        <a:t>Importance</a:t>
                      </a:r>
                    </a:p>
                  </a:txBody>
                  <a:tcPr anchor="ctr"/>
                </a:tc>
                <a:extLst>
                  <a:ext uri="{0D108BD9-81ED-4DB2-BD59-A6C34878D82A}">
                    <a16:rowId xmlns:a16="http://schemas.microsoft.com/office/drawing/2014/main" val="3267939475"/>
                  </a:ext>
                </a:extLst>
              </a:tr>
              <a:tr h="370840">
                <a:tc>
                  <a:txBody>
                    <a:bodyPr/>
                    <a:lstStyle/>
                    <a:p>
                      <a:r>
                        <a:rPr lang="en-US" dirty="0"/>
                        <a:t>2016</a:t>
                      </a:r>
                    </a:p>
                  </a:txBody>
                  <a:tcPr/>
                </a:tc>
                <a:tc>
                  <a:txBody>
                    <a:bodyPr/>
                    <a:lstStyle/>
                    <a:p>
                      <a:r>
                        <a:rPr lang="en-US" dirty="0"/>
                        <a:t>3rd Place Ind., National Western Roundup Horse Ed. Presentation</a:t>
                      </a:r>
                    </a:p>
                  </a:txBody>
                  <a:tcPr/>
                </a:tc>
                <a:tc>
                  <a:txBody>
                    <a:bodyPr/>
                    <a:lstStyle/>
                    <a:p>
                      <a:pPr algn="ctr"/>
                      <a:r>
                        <a:rPr lang="en-US" dirty="0">
                          <a:solidFill>
                            <a:srgbClr val="333333"/>
                          </a:solidFill>
                          <a:latin typeface="Arial" panose="020B0604020202020204" pitchFamily="34" charset="0"/>
                        </a:rPr>
                        <a:t>(N)</a:t>
                      </a:r>
                      <a:endParaRPr lang="en-US" dirty="0"/>
                    </a:p>
                  </a:txBody>
                  <a:tcPr anchor="ctr"/>
                </a:tc>
                <a:tc>
                  <a:txBody>
                    <a:bodyPr/>
                    <a:lstStyle/>
                    <a:p>
                      <a:r>
                        <a:rPr lang="en-US" dirty="0"/>
                        <a:t>This award was very unexpected. I’ve always struggled with my public speaking skills and dedicated many hours to this contest to make this possible. </a:t>
                      </a:r>
                    </a:p>
                  </a:txBody>
                  <a:tcPr/>
                </a:tc>
                <a:extLst>
                  <a:ext uri="{0D108BD9-81ED-4DB2-BD59-A6C34878D82A}">
                    <a16:rowId xmlns:a16="http://schemas.microsoft.com/office/drawing/2014/main" val="3855950075"/>
                  </a:ext>
                </a:extLst>
              </a:tr>
              <a:tr h="370840">
                <a:tc>
                  <a:txBody>
                    <a:bodyPr/>
                    <a:lstStyle/>
                    <a:p>
                      <a:r>
                        <a:rPr lang="en-US" dirty="0"/>
                        <a:t>2016</a:t>
                      </a:r>
                    </a:p>
                  </a:txBody>
                  <a:tcPr/>
                </a:tc>
                <a:tc>
                  <a:txBody>
                    <a:bodyPr/>
                    <a:lstStyle/>
                    <a:p>
                      <a:r>
                        <a:rPr lang="en-US" dirty="0"/>
                        <a:t>4-H Gold Star Award</a:t>
                      </a:r>
                    </a:p>
                  </a:txBody>
                  <a:tcPr/>
                </a:tc>
                <a:tc>
                  <a:txBody>
                    <a:bodyPr/>
                    <a:lstStyle/>
                    <a:p>
                      <a:pPr algn="ctr"/>
                      <a:r>
                        <a:rPr lang="en-US" dirty="0">
                          <a:solidFill>
                            <a:srgbClr val="333333"/>
                          </a:solidFill>
                          <a:latin typeface="Arial" panose="020B0604020202020204" pitchFamily="34" charset="0"/>
                        </a:rPr>
                        <a:t>(S)</a:t>
                      </a:r>
                      <a:endParaRPr lang="en-US" dirty="0"/>
                    </a:p>
                  </a:txBody>
                  <a:tcPr anchor="ctr"/>
                </a:tc>
                <a:tc>
                  <a:txBody>
                    <a:bodyPr/>
                    <a:lstStyle/>
                    <a:p>
                      <a:r>
                        <a:rPr lang="en-US" dirty="0"/>
                        <a:t>Receiving the Gold Star Award fulfills one of my dreams. I’m honored that my countless project hours, long nights in the barn and setbacks in 4-H are now being celebrated with this prestigious award.</a:t>
                      </a:r>
                    </a:p>
                  </a:txBody>
                  <a:tcPr/>
                </a:tc>
                <a:extLst>
                  <a:ext uri="{0D108BD9-81ED-4DB2-BD59-A6C34878D82A}">
                    <a16:rowId xmlns:a16="http://schemas.microsoft.com/office/drawing/2014/main" val="2135015660"/>
                  </a:ext>
                </a:extLst>
              </a:tr>
            </a:tbl>
          </a:graphicData>
        </a:graphic>
      </p:graphicFrame>
    </p:spTree>
    <p:extLst>
      <p:ext uri="{BB962C8B-B14F-4D97-AF65-F5344CB8AC3E}">
        <p14:creationId xmlns:p14="http://schemas.microsoft.com/office/powerpoint/2010/main" val="1738430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1B92-8556-4F20-9703-2E485A586BEE}"/>
              </a:ext>
            </a:extLst>
          </p:cNvPr>
          <p:cNvSpPr>
            <a:spLocks noGrp="1"/>
          </p:cNvSpPr>
          <p:nvPr>
            <p:ph type="title"/>
          </p:nvPr>
        </p:nvSpPr>
        <p:spPr/>
        <p:txBody>
          <a:bodyPr/>
          <a:lstStyle/>
          <a:p>
            <a:r>
              <a:rPr lang="en-US" dirty="0"/>
              <a:t>Section Breakdowns</a:t>
            </a:r>
          </a:p>
        </p:txBody>
      </p:sp>
      <p:sp>
        <p:nvSpPr>
          <p:cNvPr id="3" name="Content Placeholder 2">
            <a:extLst>
              <a:ext uri="{FF2B5EF4-FFF2-40B4-BE49-F238E27FC236}">
                <a16:creationId xmlns:a16="http://schemas.microsoft.com/office/drawing/2014/main" id="{34584CDC-B2A3-498C-AD28-94C9BADAE2D1}"/>
              </a:ext>
            </a:extLst>
          </p:cNvPr>
          <p:cNvSpPr>
            <a:spLocks noGrp="1"/>
          </p:cNvSpPr>
          <p:nvPr>
            <p:ph idx="1"/>
          </p:nvPr>
        </p:nvSpPr>
        <p:spPr/>
        <p:txBody>
          <a:bodyPr>
            <a:normAutofit/>
          </a:bodyPr>
          <a:lstStyle/>
          <a:p>
            <a:r>
              <a:rPr lang="en-US" b="1" u="sng" dirty="0"/>
              <a:t>Non 4-H Experiences</a:t>
            </a:r>
            <a:r>
              <a:rPr lang="en-US" dirty="0"/>
              <a:t>:</a:t>
            </a:r>
          </a:p>
          <a:p>
            <a:pPr lvl="1"/>
            <a:r>
              <a:rPr lang="en-US" dirty="0"/>
              <a:t>Section Description: </a:t>
            </a:r>
            <a:r>
              <a:rPr lang="en-US" dirty="0">
                <a:highlight>
                  <a:srgbClr val="FFFF00"/>
                </a:highlight>
              </a:rPr>
              <a:t>OUTSIDE OF 4-H LEADERSHIP ACTIVITIES, HONORS, WORK EXPERIENCE, AND VOLUNTEER/COMMUNITY SERVICE:  </a:t>
            </a:r>
            <a:r>
              <a:rPr lang="en-US" dirty="0"/>
              <a:t>Describe how you spent time outside of your 4-H activities, why you devoted time to a particular activity, the impact the activity had on your personal development, and how it benefited other people.  List leadership roles outside of 4-H (include school, church, other youth groups, </a:t>
            </a:r>
            <a:r>
              <a:rPr lang="en-US" dirty="0" err="1"/>
              <a:t>etc</a:t>
            </a:r>
            <a:r>
              <a:rPr lang="en-US" dirty="0"/>
              <a:t>).</a:t>
            </a:r>
            <a:r>
              <a:rPr lang="en-US" b="1" dirty="0"/>
              <a:t> </a:t>
            </a:r>
            <a:endParaRPr lang="en-US" dirty="0"/>
          </a:p>
        </p:txBody>
      </p:sp>
    </p:spTree>
    <p:extLst>
      <p:ext uri="{BB962C8B-B14F-4D97-AF65-F5344CB8AC3E}">
        <p14:creationId xmlns:p14="http://schemas.microsoft.com/office/powerpoint/2010/main" val="626928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F0F5-68A5-4014-8A07-F3533A8CB664}"/>
              </a:ext>
            </a:extLst>
          </p:cNvPr>
          <p:cNvSpPr>
            <a:spLocks noGrp="1"/>
          </p:cNvSpPr>
          <p:nvPr>
            <p:ph type="title"/>
          </p:nvPr>
        </p:nvSpPr>
        <p:spPr/>
        <p:txBody>
          <a:bodyPr/>
          <a:lstStyle/>
          <a:p>
            <a:r>
              <a:rPr lang="en-US" dirty="0"/>
              <a:t>Break it down…</a:t>
            </a:r>
          </a:p>
        </p:txBody>
      </p:sp>
      <p:sp>
        <p:nvSpPr>
          <p:cNvPr id="9" name="TextBox 8">
            <a:extLst>
              <a:ext uri="{FF2B5EF4-FFF2-40B4-BE49-F238E27FC236}">
                <a16:creationId xmlns:a16="http://schemas.microsoft.com/office/drawing/2014/main" id="{D7BCCFC7-20DE-4C94-B705-F6DDC8A4F9AB}"/>
              </a:ext>
            </a:extLst>
          </p:cNvPr>
          <p:cNvSpPr txBox="1"/>
          <p:nvPr/>
        </p:nvSpPr>
        <p:spPr>
          <a:xfrm>
            <a:off x="381000" y="5029200"/>
            <a:ext cx="8229600" cy="1477328"/>
          </a:xfrm>
          <a:prstGeom prst="rect">
            <a:avLst/>
          </a:prstGeom>
          <a:noFill/>
        </p:spPr>
        <p:txBody>
          <a:bodyPr wrap="square" rtlCol="0">
            <a:spAutoFit/>
          </a:bodyPr>
          <a:lstStyle/>
          <a:p>
            <a:r>
              <a:rPr lang="en-US" b="1" dirty="0"/>
              <a:t>Remember:</a:t>
            </a:r>
          </a:p>
          <a:p>
            <a:pPr marL="342900" indent="-342900">
              <a:buAutoNum type="arabicPeriod"/>
            </a:pPr>
            <a:r>
              <a:rPr lang="en-US" b="1" dirty="0"/>
              <a:t>This section helps us recognize you as a well rounded individual. Your whole life should NOT just be 4-H! </a:t>
            </a:r>
          </a:p>
          <a:p>
            <a:pPr marL="342900" indent="-342900">
              <a:buAutoNum type="arabicPeriod"/>
            </a:pPr>
            <a:r>
              <a:rPr lang="en-US" b="1" dirty="0"/>
              <a:t>Just like the other sections, ELABORATE the importance and impact. Tell the judges what you did, this should not be a laundry list acronyms! </a:t>
            </a:r>
          </a:p>
        </p:txBody>
      </p:sp>
      <p:sp>
        <p:nvSpPr>
          <p:cNvPr id="5" name="Content Placeholder 4">
            <a:extLst>
              <a:ext uri="{FF2B5EF4-FFF2-40B4-BE49-F238E27FC236}">
                <a16:creationId xmlns:a16="http://schemas.microsoft.com/office/drawing/2014/main" id="{6218B1AC-61E9-4E1C-81FB-69B59C545652}"/>
              </a:ext>
            </a:extLst>
          </p:cNvPr>
          <p:cNvSpPr>
            <a:spLocks noGrp="1"/>
          </p:cNvSpPr>
          <p:nvPr>
            <p:ph idx="1"/>
          </p:nvPr>
        </p:nvSpPr>
        <p:spPr>
          <a:xfrm>
            <a:off x="76200" y="1524000"/>
            <a:ext cx="8763000" cy="4038600"/>
          </a:xfrm>
        </p:spPr>
        <p:txBody>
          <a:bodyPr>
            <a:normAutofit fontScale="62500" lnSpcReduction="20000"/>
          </a:bodyPr>
          <a:lstStyle/>
          <a:p>
            <a:r>
              <a:rPr lang="en-US" b="1" dirty="0"/>
              <a:t>Leadership</a:t>
            </a:r>
          </a:p>
          <a:p>
            <a:pPr lvl="1"/>
            <a:r>
              <a:rPr lang="en-US" dirty="0"/>
              <a:t>(2016-2020) Student Council President – Served my class of 600 students by planning school wide events such as homecoming, Prom and our annual class trip.</a:t>
            </a:r>
          </a:p>
          <a:p>
            <a:r>
              <a:rPr lang="en-US" b="1" dirty="0"/>
              <a:t>Honors</a:t>
            </a:r>
          </a:p>
          <a:p>
            <a:pPr lvl="1"/>
            <a:r>
              <a:rPr lang="en-US" dirty="0"/>
              <a:t>(2016-2020) National Honor Society Induction – Due to my continue work at maintain a 4.0 I was inducted into the National Honor Society.</a:t>
            </a:r>
          </a:p>
          <a:p>
            <a:r>
              <a:rPr lang="en-US" b="1" dirty="0"/>
              <a:t>Work Experience</a:t>
            </a:r>
          </a:p>
          <a:p>
            <a:pPr lvl="1"/>
            <a:r>
              <a:rPr lang="en-US" dirty="0"/>
              <a:t>(2016-2018) Server at </a:t>
            </a:r>
            <a:r>
              <a:rPr lang="en-US" dirty="0" err="1"/>
              <a:t>BurgerTown</a:t>
            </a:r>
            <a:r>
              <a:rPr lang="en-US" dirty="0"/>
              <a:t> – Maintained a weekly work schedule that I balanced with school activities. Learned customer service skills, food handling and time management. </a:t>
            </a:r>
          </a:p>
          <a:p>
            <a:r>
              <a:rPr lang="en-US" b="1" dirty="0"/>
              <a:t>Community Service</a:t>
            </a:r>
          </a:p>
          <a:p>
            <a:pPr lvl="1"/>
            <a:r>
              <a:rPr lang="en-US" dirty="0"/>
              <a:t>(2010-2020) Pictures with Santa – Every year for the past 10 years, I’ve volunteered with my church youth group to do “Pictures with Santa” at the Children’s Hospital. We volunteer 8 hours and take over 200 pictures every year.</a:t>
            </a:r>
          </a:p>
        </p:txBody>
      </p:sp>
    </p:spTree>
    <p:extLst>
      <p:ext uri="{BB962C8B-B14F-4D97-AF65-F5344CB8AC3E}">
        <p14:creationId xmlns:p14="http://schemas.microsoft.com/office/powerpoint/2010/main" val="2047026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1B92-8556-4F20-9703-2E485A586BEE}"/>
              </a:ext>
            </a:extLst>
          </p:cNvPr>
          <p:cNvSpPr>
            <a:spLocks noGrp="1"/>
          </p:cNvSpPr>
          <p:nvPr>
            <p:ph type="title"/>
          </p:nvPr>
        </p:nvSpPr>
        <p:spPr/>
        <p:txBody>
          <a:bodyPr/>
          <a:lstStyle/>
          <a:p>
            <a:r>
              <a:rPr lang="en-US" dirty="0"/>
              <a:t>Section Breakdowns</a:t>
            </a:r>
          </a:p>
        </p:txBody>
      </p:sp>
      <p:sp>
        <p:nvSpPr>
          <p:cNvPr id="3" name="Content Placeholder 2">
            <a:extLst>
              <a:ext uri="{FF2B5EF4-FFF2-40B4-BE49-F238E27FC236}">
                <a16:creationId xmlns:a16="http://schemas.microsoft.com/office/drawing/2014/main" id="{34584CDC-B2A3-498C-AD28-94C9BADAE2D1}"/>
              </a:ext>
            </a:extLst>
          </p:cNvPr>
          <p:cNvSpPr>
            <a:spLocks noGrp="1"/>
          </p:cNvSpPr>
          <p:nvPr>
            <p:ph idx="1"/>
          </p:nvPr>
        </p:nvSpPr>
        <p:spPr/>
        <p:txBody>
          <a:bodyPr>
            <a:normAutofit/>
          </a:bodyPr>
          <a:lstStyle/>
          <a:p>
            <a:r>
              <a:rPr lang="en-US" b="1" u="sng" dirty="0"/>
              <a:t>Personal Narrative</a:t>
            </a:r>
          </a:p>
          <a:p>
            <a:pPr lvl="1"/>
            <a:r>
              <a:rPr lang="en-US" dirty="0"/>
              <a:t>Section Description: Write a personal narrative about yourself, highlighting any important facts and information you believe the selection committee should know when considering your application. </a:t>
            </a:r>
            <a:r>
              <a:rPr lang="en-US" dirty="0">
                <a:highlight>
                  <a:srgbClr val="FFFF00"/>
                </a:highlight>
              </a:rPr>
              <a:t>This would include such things as your history in 4-H, any personal obstacles you have overcome, the greatest thing you will take from 4-H, and how 4-H will help you in the future.  </a:t>
            </a:r>
          </a:p>
        </p:txBody>
      </p:sp>
    </p:spTree>
    <p:extLst>
      <p:ext uri="{BB962C8B-B14F-4D97-AF65-F5344CB8AC3E}">
        <p14:creationId xmlns:p14="http://schemas.microsoft.com/office/powerpoint/2010/main" val="202092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F0F5-68A5-4014-8A07-F3533A8CB664}"/>
              </a:ext>
            </a:extLst>
          </p:cNvPr>
          <p:cNvSpPr>
            <a:spLocks noGrp="1"/>
          </p:cNvSpPr>
          <p:nvPr>
            <p:ph type="title"/>
          </p:nvPr>
        </p:nvSpPr>
        <p:spPr/>
        <p:txBody>
          <a:bodyPr/>
          <a:lstStyle/>
          <a:p>
            <a:r>
              <a:rPr lang="en-US" dirty="0"/>
              <a:t>Do’s &amp; Don’ts</a:t>
            </a:r>
          </a:p>
        </p:txBody>
      </p:sp>
      <p:sp>
        <p:nvSpPr>
          <p:cNvPr id="9" name="TextBox 8">
            <a:extLst>
              <a:ext uri="{FF2B5EF4-FFF2-40B4-BE49-F238E27FC236}">
                <a16:creationId xmlns:a16="http://schemas.microsoft.com/office/drawing/2014/main" id="{D7BCCFC7-20DE-4C94-B705-F6DDC8A4F9AB}"/>
              </a:ext>
            </a:extLst>
          </p:cNvPr>
          <p:cNvSpPr txBox="1"/>
          <p:nvPr/>
        </p:nvSpPr>
        <p:spPr>
          <a:xfrm>
            <a:off x="381000" y="1752600"/>
            <a:ext cx="8382000" cy="4524315"/>
          </a:xfrm>
          <a:prstGeom prst="rect">
            <a:avLst/>
          </a:prstGeom>
          <a:noFill/>
        </p:spPr>
        <p:txBody>
          <a:bodyPr wrap="square" rtlCol="0">
            <a:spAutoFit/>
          </a:bodyPr>
          <a:lstStyle/>
          <a:p>
            <a:r>
              <a:rPr lang="en-US" b="1" dirty="0"/>
              <a:t>Remember:</a:t>
            </a:r>
          </a:p>
          <a:p>
            <a:pPr marL="342900" indent="-342900">
              <a:buAutoNum type="arabicPeriod"/>
            </a:pPr>
            <a:r>
              <a:rPr lang="en-US" b="1" dirty="0"/>
              <a:t>This is the opportunity for the judge to get to </a:t>
            </a:r>
            <a:r>
              <a:rPr lang="en-US" b="1" dirty="0">
                <a:highlight>
                  <a:srgbClr val="FFFF00"/>
                </a:highlight>
              </a:rPr>
              <a:t>KNOW YOU</a:t>
            </a:r>
            <a:r>
              <a:rPr lang="en-US" b="1" dirty="0"/>
              <a:t>. Be personable, and share information about yourself, your family and the goals and aspirations you have had in your 4-H career. </a:t>
            </a:r>
          </a:p>
          <a:p>
            <a:pPr marL="342900" indent="-342900">
              <a:buAutoNum type="arabicPeriod"/>
            </a:pPr>
            <a:r>
              <a:rPr lang="en-US" b="1" dirty="0"/>
              <a:t>Do not be afraid to you </a:t>
            </a:r>
            <a:r>
              <a:rPr lang="en-US" b="1" dirty="0">
                <a:highlight>
                  <a:srgbClr val="FFFF00"/>
                </a:highlight>
              </a:rPr>
              <a:t>AUTHENTIC</a:t>
            </a:r>
            <a:r>
              <a:rPr lang="en-US" b="1" dirty="0"/>
              <a:t> and share some of those painful or embarrassing moments. They may have bee the catalyst to where you are now!</a:t>
            </a:r>
          </a:p>
          <a:p>
            <a:pPr marL="342900" indent="-342900">
              <a:buAutoNum type="arabicPeriod"/>
            </a:pPr>
            <a:r>
              <a:rPr lang="en-US" b="1" dirty="0"/>
              <a:t>The story reflects YOU, do not repeat your Project/Leadership/Community Service Experiences in a narrative form (We already covered that):</a:t>
            </a:r>
          </a:p>
          <a:p>
            <a:pPr marL="800100" lvl="1" indent="-342900">
              <a:buFont typeface="Arial" panose="020B0604020202020204" pitchFamily="34" charset="0"/>
              <a:buChar char="•"/>
            </a:pPr>
            <a:r>
              <a:rPr lang="en-US" b="1" dirty="0">
                <a:solidFill>
                  <a:srgbClr val="FF0000"/>
                </a:solidFill>
              </a:rPr>
              <a:t>WRONG: </a:t>
            </a:r>
            <a:r>
              <a:rPr lang="en-US" b="1" dirty="0"/>
              <a:t>“In 2013, I competed in HLSR and placed 6</a:t>
            </a:r>
            <a:r>
              <a:rPr lang="en-US" b="1" baseline="30000" dirty="0"/>
              <a:t>th</a:t>
            </a:r>
            <a:r>
              <a:rPr lang="en-US" b="1" dirty="0"/>
              <a:t> my pig. It was a wonderful experience and I had so much fun that the next year I competed in X, Y, Z…”</a:t>
            </a:r>
          </a:p>
          <a:p>
            <a:pPr marL="800100" lvl="1" indent="-342900">
              <a:buFont typeface="Arial" panose="020B0604020202020204" pitchFamily="34" charset="0"/>
              <a:buChar char="•"/>
            </a:pPr>
            <a:r>
              <a:rPr lang="en-US" b="1" dirty="0">
                <a:solidFill>
                  <a:srgbClr val="00B050"/>
                </a:solidFill>
              </a:rPr>
              <a:t>RIGHT: </a:t>
            </a:r>
            <a:r>
              <a:rPr lang="en-US" b="1" dirty="0"/>
              <a:t>“Over my 10 years in 4-H I’ve competed in over 50 shows, and those experience have taught me a lot about myself. I learned that as a young child I wasn’t very confident, but 4-H helped build my self esteem by…</a:t>
            </a:r>
          </a:p>
          <a:p>
            <a:r>
              <a:rPr lang="en-US" b="1" dirty="0"/>
              <a:t>4.  This section is all about </a:t>
            </a:r>
            <a:r>
              <a:rPr lang="en-US" b="1" dirty="0">
                <a:highlight>
                  <a:srgbClr val="FFFF00"/>
                </a:highlight>
              </a:rPr>
              <a:t>GROWTH</a:t>
            </a:r>
            <a:r>
              <a:rPr lang="en-US" b="1" dirty="0"/>
              <a:t>. Where did you start? How have you ended? What will you take away? It should all come full circle. </a:t>
            </a:r>
          </a:p>
        </p:txBody>
      </p:sp>
    </p:spTree>
    <p:extLst>
      <p:ext uri="{BB962C8B-B14F-4D97-AF65-F5344CB8AC3E}">
        <p14:creationId xmlns:p14="http://schemas.microsoft.com/office/powerpoint/2010/main" val="242499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1B92-8556-4F20-9703-2E485A586BEE}"/>
              </a:ext>
            </a:extLst>
          </p:cNvPr>
          <p:cNvSpPr>
            <a:spLocks noGrp="1"/>
          </p:cNvSpPr>
          <p:nvPr>
            <p:ph type="title"/>
          </p:nvPr>
        </p:nvSpPr>
        <p:spPr/>
        <p:txBody>
          <a:bodyPr/>
          <a:lstStyle/>
          <a:p>
            <a:r>
              <a:rPr lang="en-US" dirty="0"/>
              <a:t>Section Breakdowns</a:t>
            </a:r>
          </a:p>
        </p:txBody>
      </p:sp>
      <p:sp>
        <p:nvSpPr>
          <p:cNvPr id="3" name="Content Placeholder 2">
            <a:extLst>
              <a:ext uri="{FF2B5EF4-FFF2-40B4-BE49-F238E27FC236}">
                <a16:creationId xmlns:a16="http://schemas.microsoft.com/office/drawing/2014/main" id="{34584CDC-B2A3-498C-AD28-94C9BADAE2D1}"/>
              </a:ext>
            </a:extLst>
          </p:cNvPr>
          <p:cNvSpPr>
            <a:spLocks noGrp="1"/>
          </p:cNvSpPr>
          <p:nvPr>
            <p:ph idx="1"/>
          </p:nvPr>
        </p:nvSpPr>
        <p:spPr/>
        <p:txBody>
          <a:bodyPr>
            <a:normAutofit fontScale="85000" lnSpcReduction="20000"/>
          </a:bodyPr>
          <a:lstStyle/>
          <a:p>
            <a:r>
              <a:rPr lang="en-US" b="1" u="sng" dirty="0"/>
              <a:t>Career Exploration</a:t>
            </a:r>
          </a:p>
          <a:p>
            <a:r>
              <a:rPr lang="en-US" dirty="0"/>
              <a:t>Section Description: Describe how you have prepared yourself to have an awareness of and an understanding about career(s) applicable to the degree you wish to pursue.  Type of information you may provide include:</a:t>
            </a:r>
          </a:p>
          <a:p>
            <a:pPr lvl="1"/>
            <a:r>
              <a:rPr lang="en-US" dirty="0"/>
              <a:t>Visits to college/universities and conversations with personnel at those institutions.</a:t>
            </a:r>
          </a:p>
          <a:p>
            <a:pPr lvl="1"/>
            <a:r>
              <a:rPr lang="en-US" dirty="0"/>
              <a:t>Investigations of job/career opportunities and availability</a:t>
            </a:r>
          </a:p>
          <a:p>
            <a:pPr lvl="1"/>
            <a:r>
              <a:rPr lang="en-US" dirty="0"/>
              <a:t>Persons/experiences that have influenced you to pursue the degree/certification you have indicated.</a:t>
            </a:r>
          </a:p>
          <a:p>
            <a:pPr lvl="1"/>
            <a:r>
              <a:rPr lang="en-US" dirty="0"/>
              <a:t>How you decided to pursue a technical certification versus baccalaureate or vice-versa.</a:t>
            </a:r>
          </a:p>
          <a:p>
            <a:endParaRPr lang="en-US" dirty="0">
              <a:highlight>
                <a:srgbClr val="FFFF00"/>
              </a:highlight>
            </a:endParaRPr>
          </a:p>
        </p:txBody>
      </p:sp>
    </p:spTree>
    <p:extLst>
      <p:ext uri="{BB962C8B-B14F-4D97-AF65-F5344CB8AC3E}">
        <p14:creationId xmlns:p14="http://schemas.microsoft.com/office/powerpoint/2010/main" val="1276006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F0F5-68A5-4014-8A07-F3533A8CB664}"/>
              </a:ext>
            </a:extLst>
          </p:cNvPr>
          <p:cNvSpPr>
            <a:spLocks noGrp="1"/>
          </p:cNvSpPr>
          <p:nvPr>
            <p:ph type="title"/>
          </p:nvPr>
        </p:nvSpPr>
        <p:spPr/>
        <p:txBody>
          <a:bodyPr/>
          <a:lstStyle/>
          <a:p>
            <a:r>
              <a:rPr lang="en-US" dirty="0"/>
              <a:t>Break it Down</a:t>
            </a:r>
          </a:p>
        </p:txBody>
      </p:sp>
      <p:sp>
        <p:nvSpPr>
          <p:cNvPr id="9" name="TextBox 8">
            <a:extLst>
              <a:ext uri="{FF2B5EF4-FFF2-40B4-BE49-F238E27FC236}">
                <a16:creationId xmlns:a16="http://schemas.microsoft.com/office/drawing/2014/main" id="{D7BCCFC7-20DE-4C94-B705-F6DDC8A4F9AB}"/>
              </a:ext>
            </a:extLst>
          </p:cNvPr>
          <p:cNvSpPr txBox="1"/>
          <p:nvPr/>
        </p:nvSpPr>
        <p:spPr>
          <a:xfrm>
            <a:off x="381000" y="1752600"/>
            <a:ext cx="8382000" cy="369332"/>
          </a:xfrm>
          <a:prstGeom prst="rect">
            <a:avLst/>
          </a:prstGeom>
          <a:noFill/>
        </p:spPr>
        <p:txBody>
          <a:bodyPr wrap="square" rtlCol="0">
            <a:spAutoFit/>
          </a:bodyPr>
          <a:lstStyle/>
          <a:p>
            <a:endParaRPr lang="en-US" b="1" dirty="0"/>
          </a:p>
        </p:txBody>
      </p:sp>
      <p:sp>
        <p:nvSpPr>
          <p:cNvPr id="4" name="TextBox 3">
            <a:extLst>
              <a:ext uri="{FF2B5EF4-FFF2-40B4-BE49-F238E27FC236}">
                <a16:creationId xmlns:a16="http://schemas.microsoft.com/office/drawing/2014/main" id="{BF7E198A-FD40-430D-A2E8-7B4A9D2D0EFA}"/>
              </a:ext>
            </a:extLst>
          </p:cNvPr>
          <p:cNvSpPr txBox="1"/>
          <p:nvPr/>
        </p:nvSpPr>
        <p:spPr>
          <a:xfrm>
            <a:off x="381000" y="1662757"/>
            <a:ext cx="8305800" cy="5016758"/>
          </a:xfrm>
          <a:prstGeom prst="rect">
            <a:avLst/>
          </a:prstGeom>
          <a:noFill/>
        </p:spPr>
        <p:txBody>
          <a:bodyPr wrap="square" rtlCol="0">
            <a:spAutoFit/>
          </a:bodyPr>
          <a:lstStyle/>
          <a:p>
            <a:r>
              <a:rPr lang="en-US" sz="2000" b="1" dirty="0"/>
              <a:t>Narrative Format:</a:t>
            </a:r>
          </a:p>
          <a:p>
            <a:pPr marL="342900" indent="-342900">
              <a:buAutoNum type="arabicPeriod"/>
            </a:pPr>
            <a:r>
              <a:rPr lang="en-US" sz="2000" b="1" dirty="0"/>
              <a:t>Introduction – WHY</a:t>
            </a:r>
            <a:r>
              <a:rPr lang="en-US" sz="2000" dirty="0"/>
              <a:t> do you want to pursue the career you have chosen? Does it come from a personal experience, an interest in a particular subject or something else? </a:t>
            </a:r>
            <a:r>
              <a:rPr lang="en-US" sz="2000" b="1" dirty="0"/>
              <a:t>If you are vague or do not provide us a WHY, we are left to wonder if you truly understand the field of study you have chosen…</a:t>
            </a:r>
          </a:p>
          <a:p>
            <a:pPr marL="342900" indent="-342900">
              <a:buFont typeface="+mj-lt"/>
              <a:buAutoNum type="arabicPeriod"/>
            </a:pPr>
            <a:r>
              <a:rPr lang="en-US" sz="2000" b="1" dirty="0"/>
              <a:t>Body – WHAT </a:t>
            </a:r>
            <a:r>
              <a:rPr lang="en-US" sz="2000" dirty="0"/>
              <a:t>have you done to learn more about this career/field of study? Tour campuses, interviews, career fairs, read articles, learned college expectations, degrees needed etc. </a:t>
            </a:r>
            <a:r>
              <a:rPr lang="en-US" sz="2000" b="1" dirty="0"/>
              <a:t>If you don’t know yet what specifically you want to do, what options exist for people with your degree? </a:t>
            </a:r>
          </a:p>
          <a:p>
            <a:pPr marL="342900" indent="-342900">
              <a:buFont typeface="+mj-lt"/>
              <a:buAutoNum type="arabicPeriod"/>
            </a:pPr>
            <a:r>
              <a:rPr lang="en-US" sz="2000" b="1" dirty="0"/>
              <a:t>Conclusion – STATE </a:t>
            </a:r>
            <a:r>
              <a:rPr lang="en-US" sz="2000" dirty="0"/>
              <a:t>the plan! What college have you chosen and why. What type of degree(s) must you pursue to make this dream happen? Who have you connected or networked with that can help mentor and guide you in your next step? Basically, tell us </a:t>
            </a:r>
            <a:r>
              <a:rPr lang="en-US" sz="2000" b="1" dirty="0">
                <a:highlight>
                  <a:srgbClr val="FFFF00"/>
                </a:highlight>
              </a:rPr>
              <a:t>WHY SHOULD WE INVEST IN YOU? </a:t>
            </a:r>
          </a:p>
        </p:txBody>
      </p:sp>
    </p:spTree>
    <p:extLst>
      <p:ext uri="{BB962C8B-B14F-4D97-AF65-F5344CB8AC3E}">
        <p14:creationId xmlns:p14="http://schemas.microsoft.com/office/powerpoint/2010/main" val="3977474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 Preparation</a:t>
            </a:r>
          </a:p>
        </p:txBody>
      </p:sp>
      <p:sp>
        <p:nvSpPr>
          <p:cNvPr id="3" name="Text Placeholder 2"/>
          <p:cNvSpPr>
            <a:spLocks noGrp="1"/>
          </p:cNvSpPr>
          <p:nvPr>
            <p:ph type="body" idx="1"/>
          </p:nvPr>
        </p:nvSpPr>
        <p:spPr/>
        <p:txBody>
          <a:bodyPr/>
          <a:lstStyle/>
          <a:p>
            <a:r>
              <a:rPr lang="en-US" dirty="0"/>
              <a:t>Seal the deal! </a:t>
            </a:r>
          </a:p>
        </p:txBody>
      </p:sp>
    </p:spTree>
    <p:extLst>
      <p:ext uri="{BB962C8B-B14F-4D97-AF65-F5344CB8AC3E}">
        <p14:creationId xmlns:p14="http://schemas.microsoft.com/office/powerpoint/2010/main" val="2173452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Foundation Scholarship Interviews</a:t>
            </a:r>
          </a:p>
        </p:txBody>
      </p:sp>
      <p:sp>
        <p:nvSpPr>
          <p:cNvPr id="3" name="Content Placeholder 2"/>
          <p:cNvSpPr>
            <a:spLocks noGrp="1"/>
          </p:cNvSpPr>
          <p:nvPr>
            <p:ph idx="1"/>
          </p:nvPr>
        </p:nvSpPr>
        <p:spPr/>
        <p:txBody>
          <a:bodyPr>
            <a:normAutofit/>
          </a:bodyPr>
          <a:lstStyle/>
          <a:p>
            <a:r>
              <a:rPr lang="en-US" dirty="0"/>
              <a:t>Foundation Interviews are set for April 26-27, 2024.</a:t>
            </a:r>
          </a:p>
          <a:p>
            <a:r>
              <a:rPr lang="en-US" dirty="0"/>
              <a:t> Date/time will be scheduled by applicants in a first come/first serve fashion.</a:t>
            </a:r>
          </a:p>
          <a:p>
            <a:r>
              <a:rPr lang="en-US" u="sng" dirty="0"/>
              <a:t>They do not hold any interviews outside of these dates. If you cannot come, you will forfeit your scholarship.</a:t>
            </a:r>
          </a:p>
          <a:p>
            <a:r>
              <a:rPr lang="en-US" dirty="0">
                <a:solidFill>
                  <a:srgbClr val="FF0000"/>
                </a:solidFill>
              </a:rPr>
              <a:t>Give yourself plenty of travel time </a:t>
            </a:r>
            <a:r>
              <a:rPr lang="en-US" dirty="0"/>
              <a:t>to College Station, TX. </a:t>
            </a:r>
            <a:endParaRPr lang="en-US" dirty="0">
              <a:solidFill>
                <a:srgbClr val="FF0000"/>
              </a:solidFill>
            </a:endParaRPr>
          </a:p>
        </p:txBody>
      </p:sp>
    </p:spTree>
    <p:extLst>
      <p:ext uri="{BB962C8B-B14F-4D97-AF65-F5344CB8AC3E}">
        <p14:creationId xmlns:p14="http://schemas.microsoft.com/office/powerpoint/2010/main" val="23505213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96B9-03D3-476B-A29D-FE1D747AD7D2}"/>
              </a:ext>
            </a:extLst>
          </p:cNvPr>
          <p:cNvSpPr>
            <a:spLocks noGrp="1"/>
          </p:cNvSpPr>
          <p:nvPr>
            <p:ph type="title"/>
          </p:nvPr>
        </p:nvSpPr>
        <p:spPr/>
        <p:txBody>
          <a:bodyPr/>
          <a:lstStyle/>
          <a:p>
            <a:r>
              <a:rPr lang="en-US" dirty="0"/>
              <a:t>Preparation is KEY	</a:t>
            </a:r>
          </a:p>
        </p:txBody>
      </p:sp>
      <p:sp>
        <p:nvSpPr>
          <p:cNvPr id="3" name="Content Placeholder 2">
            <a:extLst>
              <a:ext uri="{FF2B5EF4-FFF2-40B4-BE49-F238E27FC236}">
                <a16:creationId xmlns:a16="http://schemas.microsoft.com/office/drawing/2014/main" id="{6B000F3A-38BA-4FA1-90F5-EA6CD62F17AD}"/>
              </a:ext>
            </a:extLst>
          </p:cNvPr>
          <p:cNvSpPr>
            <a:spLocks noGrp="1"/>
          </p:cNvSpPr>
          <p:nvPr>
            <p:ph idx="1"/>
          </p:nvPr>
        </p:nvSpPr>
        <p:spPr/>
        <p:txBody>
          <a:bodyPr/>
          <a:lstStyle/>
          <a:p>
            <a:r>
              <a:rPr lang="en-US" dirty="0"/>
              <a:t>Prepare…</a:t>
            </a:r>
          </a:p>
          <a:p>
            <a:pPr lvl="1"/>
            <a:r>
              <a:rPr lang="en-US" dirty="0"/>
              <a:t>How will the interview be conducted?</a:t>
            </a:r>
          </a:p>
          <a:p>
            <a:pPr lvl="1"/>
            <a:r>
              <a:rPr lang="en-US" dirty="0"/>
              <a:t>Who will conduct the interview?</a:t>
            </a:r>
          </a:p>
          <a:p>
            <a:pPr lvl="1"/>
            <a:r>
              <a:rPr lang="en-US" dirty="0"/>
              <a:t>What types of questions should I anticipate?</a:t>
            </a:r>
          </a:p>
          <a:p>
            <a:pPr lvl="1"/>
            <a:r>
              <a:rPr lang="en-US" dirty="0"/>
              <a:t>How long do I have to interview?</a:t>
            </a:r>
          </a:p>
        </p:txBody>
      </p:sp>
    </p:spTree>
    <p:extLst>
      <p:ext uri="{BB962C8B-B14F-4D97-AF65-F5344CB8AC3E}">
        <p14:creationId xmlns:p14="http://schemas.microsoft.com/office/powerpoint/2010/main" val="2192948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76" y="347472"/>
            <a:ext cx="8013192" cy="1636776"/>
          </a:xfrm>
        </p:spPr>
        <p:txBody>
          <a:bodyPr>
            <a:normAutofit/>
          </a:bodyPr>
          <a:lstStyle/>
          <a:p>
            <a:r>
              <a:rPr lang="en-US" dirty="0"/>
              <a:t>Texas 4-H Foundation Opportunity Scholarship</a:t>
            </a:r>
          </a:p>
        </p:txBody>
      </p:sp>
      <p:sp>
        <p:nvSpPr>
          <p:cNvPr id="3" name="Text Placeholder 2"/>
          <p:cNvSpPr>
            <a:spLocks noGrp="1"/>
          </p:cNvSpPr>
          <p:nvPr>
            <p:ph type="body" idx="1"/>
          </p:nvPr>
        </p:nvSpPr>
        <p:spPr>
          <a:xfrm>
            <a:off x="560832" y="2057400"/>
            <a:ext cx="8022336" cy="685800"/>
          </a:xfrm>
        </p:spPr>
        <p:txBody>
          <a:bodyPr/>
          <a:lstStyle/>
          <a:p>
            <a:r>
              <a:rPr lang="en-US" dirty="0"/>
              <a:t>Eligibility, Scholarships available, FAFSA &amp; More!</a:t>
            </a:r>
          </a:p>
        </p:txBody>
      </p:sp>
      <p:pic>
        <p:nvPicPr>
          <p:cNvPr id="1026" name="Picture 2" descr="Home - Texas 4-H Foundation">
            <a:extLst>
              <a:ext uri="{FF2B5EF4-FFF2-40B4-BE49-F238E27FC236}">
                <a16:creationId xmlns:a16="http://schemas.microsoft.com/office/drawing/2014/main" id="{50D08E51-3574-F76C-DBC7-D068C4153E41}"/>
              </a:ext>
            </a:extLst>
          </p:cNvPr>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990600" y="3276600"/>
            <a:ext cx="6685257" cy="26253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ome - Texas 4-H Foundation">
            <a:extLst>
              <a:ext uri="{FF2B5EF4-FFF2-40B4-BE49-F238E27FC236}">
                <a16:creationId xmlns:a16="http://schemas.microsoft.com/office/drawing/2014/main" id="{7A1CD888-BD9A-F1FD-CCB8-38509FC35F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943" y="3242044"/>
            <a:ext cx="6685257" cy="262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682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research, research!</a:t>
            </a:r>
          </a:p>
        </p:txBody>
      </p:sp>
      <p:sp>
        <p:nvSpPr>
          <p:cNvPr id="3" name="Content Placeholder 2"/>
          <p:cNvSpPr>
            <a:spLocks noGrp="1"/>
          </p:cNvSpPr>
          <p:nvPr>
            <p:ph idx="1"/>
          </p:nvPr>
        </p:nvSpPr>
        <p:spPr>
          <a:xfrm>
            <a:off x="457200" y="1676400"/>
            <a:ext cx="4800600" cy="4803648"/>
          </a:xfrm>
        </p:spPr>
        <p:txBody>
          <a:bodyPr>
            <a:normAutofit/>
          </a:bodyPr>
          <a:lstStyle/>
          <a:p>
            <a:r>
              <a:rPr lang="en-US" dirty="0"/>
              <a:t>Know your stuff!</a:t>
            </a:r>
          </a:p>
          <a:p>
            <a:pPr lvl="1"/>
            <a:r>
              <a:rPr lang="en-US" dirty="0"/>
              <a:t>Be ready for 4-H SPECIFIC questions. Do you know the motto, what the H’s stand for, the pledge? </a:t>
            </a:r>
          </a:p>
          <a:p>
            <a:pPr lvl="1"/>
            <a:r>
              <a:rPr lang="en-US" dirty="0"/>
              <a:t>Be ready for Record book specific questions! </a:t>
            </a:r>
            <a:r>
              <a:rPr lang="en-US" b="1" u="sng" dirty="0"/>
              <a:t>If you wrote it, you better know it!</a:t>
            </a:r>
          </a:p>
        </p:txBody>
      </p:sp>
      <p:pic>
        <p:nvPicPr>
          <p:cNvPr id="2050" name="Picture 2" descr="http://www.mememaker.net/static/images/memes/41982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86000"/>
            <a:ext cx="33528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225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Make a GREAT First Impression</a:t>
            </a:r>
          </a:p>
        </p:txBody>
      </p:sp>
      <p:sp>
        <p:nvSpPr>
          <p:cNvPr id="3" name="Content Placeholder 2"/>
          <p:cNvSpPr>
            <a:spLocks noGrp="1"/>
          </p:cNvSpPr>
          <p:nvPr>
            <p:ph idx="1"/>
          </p:nvPr>
        </p:nvSpPr>
        <p:spPr>
          <a:xfrm>
            <a:off x="381000" y="1611923"/>
            <a:ext cx="4724400" cy="4648200"/>
          </a:xfrm>
        </p:spPr>
        <p:txBody>
          <a:bodyPr>
            <a:normAutofit lnSpcReduction="10000"/>
          </a:bodyPr>
          <a:lstStyle/>
          <a:p>
            <a:r>
              <a:rPr lang="en-US" dirty="0"/>
              <a:t>Arrive early.</a:t>
            </a:r>
          </a:p>
          <a:p>
            <a:r>
              <a:rPr lang="en-US" dirty="0"/>
              <a:t>Greet your interviewer(s)</a:t>
            </a:r>
          </a:p>
          <a:p>
            <a:pPr lvl="1"/>
            <a:r>
              <a:rPr lang="en-US" dirty="0"/>
              <a:t>Art of the Handshake</a:t>
            </a:r>
          </a:p>
          <a:p>
            <a:pPr lvl="1"/>
            <a:r>
              <a:rPr lang="en-US" dirty="0"/>
              <a:t>State your name (Try to remember theirs)</a:t>
            </a:r>
          </a:p>
          <a:p>
            <a:r>
              <a:rPr lang="en-US" dirty="0"/>
              <a:t>Practice good posture. Sit down, straight back and crossed legs/or together. </a:t>
            </a:r>
          </a:p>
        </p:txBody>
      </p:sp>
      <p:pic>
        <p:nvPicPr>
          <p:cNvPr id="3074" name="Picture 2" descr="https://i.imgflip.com/wcsf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828800"/>
            <a:ext cx="3505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993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9220200" cy="1051560"/>
          </a:xfrm>
        </p:spPr>
        <p:txBody>
          <a:bodyPr>
            <a:normAutofit/>
          </a:bodyPr>
          <a:lstStyle/>
          <a:p>
            <a:r>
              <a:rPr lang="en-US" dirty="0"/>
              <a:t>Answering Interview Questions</a:t>
            </a:r>
          </a:p>
        </p:txBody>
      </p:sp>
      <p:sp>
        <p:nvSpPr>
          <p:cNvPr id="3" name="Content Placeholder 2"/>
          <p:cNvSpPr>
            <a:spLocks noGrp="1"/>
          </p:cNvSpPr>
          <p:nvPr>
            <p:ph idx="1"/>
          </p:nvPr>
        </p:nvSpPr>
        <p:spPr>
          <a:xfrm>
            <a:off x="373966" y="1752600"/>
            <a:ext cx="8183880" cy="4498848"/>
          </a:xfrm>
        </p:spPr>
        <p:txBody>
          <a:bodyPr>
            <a:normAutofit fontScale="92500" lnSpcReduction="20000"/>
          </a:bodyPr>
          <a:lstStyle/>
          <a:p>
            <a:r>
              <a:rPr lang="en-US" dirty="0"/>
              <a:t>Remember the acronym “</a:t>
            </a:r>
            <a:r>
              <a:rPr lang="en-US" b="1" dirty="0">
                <a:solidFill>
                  <a:srgbClr val="FF0000"/>
                </a:solidFill>
              </a:rPr>
              <a:t>FACs</a:t>
            </a:r>
            <a:r>
              <a:rPr lang="en-US" dirty="0"/>
              <a:t>”</a:t>
            </a:r>
          </a:p>
          <a:p>
            <a:r>
              <a:rPr lang="en-US" dirty="0"/>
              <a:t>Give them the “FACs”</a:t>
            </a:r>
          </a:p>
          <a:p>
            <a:r>
              <a:rPr lang="en-US" b="1" dirty="0">
                <a:solidFill>
                  <a:srgbClr val="FF0000"/>
                </a:solidFill>
              </a:rPr>
              <a:t>FOCUSED</a:t>
            </a:r>
            <a:r>
              <a:rPr lang="en-US" dirty="0">
                <a:solidFill>
                  <a:srgbClr val="FF0000"/>
                </a:solidFill>
              </a:rPr>
              <a:t> </a:t>
            </a:r>
            <a:r>
              <a:rPr lang="en-US" dirty="0"/>
              <a:t>answers that:</a:t>
            </a:r>
          </a:p>
          <a:p>
            <a:pPr lvl="1"/>
            <a:r>
              <a:rPr lang="en-US" dirty="0"/>
              <a:t>Answer the ? You were given.</a:t>
            </a:r>
          </a:p>
          <a:p>
            <a:pPr lvl="1"/>
            <a:r>
              <a:rPr lang="en-US" dirty="0"/>
              <a:t>Avoid derailing the subject.</a:t>
            </a:r>
          </a:p>
          <a:p>
            <a:r>
              <a:rPr lang="en-US" b="1" dirty="0">
                <a:solidFill>
                  <a:srgbClr val="FF0000"/>
                </a:solidFill>
              </a:rPr>
              <a:t>AUTHENTIC</a:t>
            </a:r>
            <a:r>
              <a:rPr lang="en-US" dirty="0">
                <a:solidFill>
                  <a:srgbClr val="FF0000"/>
                </a:solidFill>
              </a:rPr>
              <a:t> </a:t>
            </a:r>
            <a:r>
              <a:rPr lang="en-US" dirty="0"/>
              <a:t>answers that are:</a:t>
            </a:r>
          </a:p>
          <a:p>
            <a:pPr lvl="1"/>
            <a:r>
              <a:rPr lang="en-US" dirty="0"/>
              <a:t>True to your experience.</a:t>
            </a:r>
          </a:p>
          <a:p>
            <a:pPr lvl="1"/>
            <a:r>
              <a:rPr lang="en-US" dirty="0"/>
              <a:t>Honest and confident. Avoid memorizing everything!</a:t>
            </a:r>
          </a:p>
          <a:p>
            <a:r>
              <a:rPr lang="en-US" b="1" dirty="0">
                <a:solidFill>
                  <a:srgbClr val="FF0000"/>
                </a:solidFill>
              </a:rPr>
              <a:t>CONCISE</a:t>
            </a:r>
            <a:r>
              <a:rPr lang="en-US" dirty="0">
                <a:solidFill>
                  <a:srgbClr val="FF0000"/>
                </a:solidFill>
              </a:rPr>
              <a:t> </a:t>
            </a:r>
            <a:r>
              <a:rPr lang="en-US" dirty="0"/>
              <a:t>answers that are:</a:t>
            </a:r>
          </a:p>
          <a:p>
            <a:pPr lvl="1"/>
            <a:r>
              <a:rPr lang="en-US" dirty="0"/>
              <a:t>Not too short, but not too long.</a:t>
            </a:r>
          </a:p>
          <a:p>
            <a:pPr lvl="1"/>
            <a:r>
              <a:rPr lang="en-US" dirty="0"/>
              <a:t>End on definitive statements.</a:t>
            </a:r>
          </a:p>
          <a:p>
            <a:pPr lvl="1"/>
            <a:endParaRPr lang="en-US" dirty="0"/>
          </a:p>
        </p:txBody>
      </p:sp>
      <p:pic>
        <p:nvPicPr>
          <p:cNvPr id="4098" name="Picture 2" descr="https://fatmohnscoop.files.wordpress.com/2010/06/blahbl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146" y="1752600"/>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8163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BODY is TALKING!</a:t>
            </a:r>
          </a:p>
        </p:txBody>
      </p:sp>
      <p:sp>
        <p:nvSpPr>
          <p:cNvPr id="3" name="Content Placeholder 2"/>
          <p:cNvSpPr>
            <a:spLocks noGrp="1"/>
          </p:cNvSpPr>
          <p:nvPr>
            <p:ph idx="1"/>
          </p:nvPr>
        </p:nvSpPr>
        <p:spPr>
          <a:xfrm>
            <a:off x="381000" y="1751076"/>
            <a:ext cx="4710464" cy="4727448"/>
          </a:xfrm>
        </p:spPr>
        <p:txBody>
          <a:bodyPr>
            <a:normAutofit fontScale="85000" lnSpcReduction="10000"/>
          </a:bodyPr>
          <a:lstStyle/>
          <a:p>
            <a:r>
              <a:rPr lang="en-US" dirty="0"/>
              <a:t>Great Body Language:</a:t>
            </a:r>
          </a:p>
          <a:p>
            <a:pPr lvl="1"/>
            <a:r>
              <a:rPr lang="en-US" dirty="0"/>
              <a:t>Provide eye contact</a:t>
            </a:r>
          </a:p>
          <a:p>
            <a:pPr lvl="1"/>
            <a:r>
              <a:rPr lang="en-US" dirty="0"/>
              <a:t>Smile</a:t>
            </a:r>
          </a:p>
          <a:p>
            <a:pPr lvl="1"/>
            <a:r>
              <a:rPr lang="en-US" dirty="0"/>
              <a:t>Good posture</a:t>
            </a:r>
          </a:p>
          <a:p>
            <a:pPr lvl="1"/>
            <a:r>
              <a:rPr lang="en-US" dirty="0"/>
              <a:t>ACTIVE Listening/Nodding</a:t>
            </a:r>
          </a:p>
          <a:p>
            <a:r>
              <a:rPr lang="en-US" dirty="0"/>
              <a:t>Body Language No-No’s:</a:t>
            </a:r>
          </a:p>
          <a:p>
            <a:pPr lvl="1"/>
            <a:r>
              <a:rPr lang="en-US" dirty="0"/>
              <a:t>Slouching</a:t>
            </a:r>
          </a:p>
          <a:p>
            <a:pPr lvl="1"/>
            <a:r>
              <a:rPr lang="en-US" dirty="0"/>
              <a:t>Looking ‘off’/No eye contact</a:t>
            </a:r>
          </a:p>
          <a:p>
            <a:pPr lvl="1"/>
            <a:r>
              <a:rPr lang="en-US" dirty="0"/>
              <a:t>Playing/fidgeting with items</a:t>
            </a:r>
          </a:p>
          <a:p>
            <a:pPr lvl="1"/>
            <a:r>
              <a:rPr lang="en-US" dirty="0"/>
              <a:t>Chewing Gum</a:t>
            </a:r>
          </a:p>
          <a:p>
            <a:pPr lvl="1"/>
            <a:r>
              <a:rPr lang="en-US" dirty="0"/>
              <a:t>Mumbling</a:t>
            </a:r>
          </a:p>
        </p:txBody>
      </p:sp>
      <p:pic>
        <p:nvPicPr>
          <p:cNvPr id="5122" name="Picture 2" descr="http://www.hectv.org/wp-content/uploads/2015/08/body-langu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676400"/>
            <a:ext cx="343204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 Ask Questions in My Online Dating Emails, But They Don't Ask ...">
            <a:extLst>
              <a:ext uri="{FF2B5EF4-FFF2-40B4-BE49-F238E27FC236}">
                <a16:creationId xmlns:a16="http://schemas.microsoft.com/office/drawing/2014/main" id="{5C09DBCB-B7E0-4BD0-9081-305965638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91000"/>
            <a:ext cx="3657600" cy="2434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388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183880" cy="1051560"/>
          </a:xfrm>
        </p:spPr>
        <p:txBody>
          <a:bodyPr/>
          <a:lstStyle/>
          <a:p>
            <a:r>
              <a:rPr lang="en-US" dirty="0"/>
              <a:t>ABSOLUTE NO!!!!</a:t>
            </a:r>
          </a:p>
        </p:txBody>
      </p:sp>
      <p:pic>
        <p:nvPicPr>
          <p:cNvPr id="3074" name="Picture 2" descr="Image result for cell phone ring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6324600" cy="3563155"/>
          </a:xfrm>
          <a:prstGeom prst="rect">
            <a:avLst/>
          </a:prstGeom>
          <a:noFill/>
          <a:extLst>
            <a:ext uri="{909E8E84-426E-40DD-AFC4-6F175D3DCCD1}">
              <a14:hiddenFill xmlns:a14="http://schemas.microsoft.com/office/drawing/2010/main">
                <a:solidFill>
                  <a:srgbClr val="FFFFFF"/>
                </a:solidFill>
              </a14:hiddenFill>
            </a:ext>
          </a:extLst>
        </p:spPr>
      </p:pic>
      <p:sp>
        <p:nvSpPr>
          <p:cNvPr id="5" name="Multiply 4"/>
          <p:cNvSpPr/>
          <p:nvPr/>
        </p:nvSpPr>
        <p:spPr>
          <a:xfrm>
            <a:off x="3733800" y="762000"/>
            <a:ext cx="6324600" cy="60198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7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Ending the Interview…</a:t>
            </a:r>
          </a:p>
        </p:txBody>
      </p:sp>
      <p:sp>
        <p:nvSpPr>
          <p:cNvPr id="3" name="Content Placeholder 2"/>
          <p:cNvSpPr>
            <a:spLocks noGrp="1"/>
          </p:cNvSpPr>
          <p:nvPr>
            <p:ph idx="1"/>
          </p:nvPr>
        </p:nvSpPr>
        <p:spPr>
          <a:xfrm>
            <a:off x="441960" y="1444752"/>
            <a:ext cx="8183880" cy="4956048"/>
          </a:xfrm>
        </p:spPr>
        <p:txBody>
          <a:bodyPr>
            <a:normAutofit/>
          </a:bodyPr>
          <a:lstStyle/>
          <a:p>
            <a:r>
              <a:rPr lang="en-US" dirty="0"/>
              <a:t>You know the interview is ending when the interviewers ask these most DREADED QUESTIONS…</a:t>
            </a:r>
          </a:p>
          <a:p>
            <a:pPr lvl="1"/>
            <a:r>
              <a:rPr lang="en-US" i="1" dirty="0"/>
              <a:t>“Do you have any questions for us?”</a:t>
            </a:r>
          </a:p>
          <a:p>
            <a:pPr lvl="1"/>
            <a:r>
              <a:rPr lang="en-US" i="1" dirty="0"/>
              <a:t>“Is there anything you’d like add?”</a:t>
            </a:r>
          </a:p>
          <a:p>
            <a:pPr lvl="1"/>
            <a:r>
              <a:rPr lang="en-US" i="1" dirty="0"/>
              <a:t>“We’d like for you to tell us something about you that we didn’t ask.”</a:t>
            </a:r>
          </a:p>
        </p:txBody>
      </p:sp>
      <p:sp>
        <p:nvSpPr>
          <p:cNvPr id="4" name="AutoShape 2" descr="Image result for nooooo me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nooooo mem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Image result for nooooo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999781"/>
            <a:ext cx="3768969" cy="171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167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Ending the Interview…</a:t>
            </a:r>
          </a:p>
        </p:txBody>
      </p:sp>
      <p:sp>
        <p:nvSpPr>
          <p:cNvPr id="3" name="Content Placeholder 2"/>
          <p:cNvSpPr>
            <a:spLocks noGrp="1"/>
          </p:cNvSpPr>
          <p:nvPr>
            <p:ph idx="1"/>
          </p:nvPr>
        </p:nvSpPr>
        <p:spPr>
          <a:xfrm>
            <a:off x="228600" y="1676400"/>
            <a:ext cx="8183880" cy="4956048"/>
          </a:xfrm>
        </p:spPr>
        <p:txBody>
          <a:bodyPr>
            <a:normAutofit fontScale="92500" lnSpcReduction="20000"/>
          </a:bodyPr>
          <a:lstStyle/>
          <a:p>
            <a:r>
              <a:rPr lang="en-US" i="1" dirty="0">
                <a:solidFill>
                  <a:srgbClr val="FF0000"/>
                </a:solidFill>
              </a:rPr>
              <a:t>DO NOT SAY…</a:t>
            </a:r>
          </a:p>
          <a:p>
            <a:pPr lvl="1"/>
            <a:r>
              <a:rPr lang="en-US" i="1" dirty="0">
                <a:solidFill>
                  <a:srgbClr val="FF0000"/>
                </a:solidFill>
              </a:rPr>
              <a:t>I don’t have any questions.</a:t>
            </a:r>
          </a:p>
          <a:p>
            <a:pPr lvl="1"/>
            <a:r>
              <a:rPr lang="en-US" i="1" dirty="0">
                <a:solidFill>
                  <a:srgbClr val="FF0000"/>
                </a:solidFill>
              </a:rPr>
              <a:t>There is nothing I’d like to add.</a:t>
            </a:r>
          </a:p>
          <a:p>
            <a:pPr lvl="1"/>
            <a:r>
              <a:rPr lang="en-US" i="1" dirty="0">
                <a:solidFill>
                  <a:srgbClr val="FF0000"/>
                </a:solidFill>
              </a:rPr>
              <a:t>I think you covered everything.</a:t>
            </a:r>
            <a:br>
              <a:rPr lang="en-US" i="1" dirty="0">
                <a:solidFill>
                  <a:srgbClr val="FF0000"/>
                </a:solidFill>
              </a:rPr>
            </a:br>
            <a:endParaRPr lang="en-US" i="1" dirty="0">
              <a:solidFill>
                <a:srgbClr val="FF0000"/>
              </a:solidFill>
            </a:endParaRPr>
          </a:p>
          <a:p>
            <a:r>
              <a:rPr lang="en-US" i="1" dirty="0"/>
              <a:t>SAY OR ASK… (EXAMPLES)</a:t>
            </a:r>
          </a:p>
          <a:p>
            <a:pPr lvl="1"/>
            <a:r>
              <a:rPr lang="en-US" i="1" dirty="0"/>
              <a:t>I am applying for other scholarships, do you have any suggestions on how I can improve my application?</a:t>
            </a:r>
          </a:p>
          <a:p>
            <a:pPr lvl="1"/>
            <a:r>
              <a:rPr lang="en-US" i="1" dirty="0"/>
              <a:t>Actually, I did want to tell you about another experience that I think shows my qualifications.</a:t>
            </a:r>
          </a:p>
          <a:p>
            <a:pPr lvl="1"/>
            <a:r>
              <a:rPr lang="en-US" i="1" dirty="0"/>
              <a:t>One last thing about myself, I am currently learning how to do _________ to make myself a better ________.</a:t>
            </a:r>
          </a:p>
        </p:txBody>
      </p:sp>
      <p:pic>
        <p:nvPicPr>
          <p:cNvPr id="5122" name="Picture 2" descr="Image result for silence me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2972" y="1676400"/>
            <a:ext cx="2895600" cy="216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7998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Seal the DEAL!</a:t>
            </a:r>
          </a:p>
        </p:txBody>
      </p:sp>
      <p:sp>
        <p:nvSpPr>
          <p:cNvPr id="3" name="Content Placeholder 2"/>
          <p:cNvSpPr>
            <a:spLocks noGrp="1"/>
          </p:cNvSpPr>
          <p:nvPr>
            <p:ph idx="1"/>
          </p:nvPr>
        </p:nvSpPr>
        <p:spPr>
          <a:xfrm>
            <a:off x="457200" y="1828800"/>
            <a:ext cx="8382000" cy="4575048"/>
          </a:xfrm>
        </p:spPr>
        <p:txBody>
          <a:bodyPr>
            <a:normAutofit fontScale="92500" lnSpcReduction="10000"/>
          </a:bodyPr>
          <a:lstStyle/>
          <a:p>
            <a:r>
              <a:rPr lang="en-US" dirty="0"/>
              <a:t>When you exit:</a:t>
            </a:r>
          </a:p>
          <a:p>
            <a:pPr lvl="1"/>
            <a:r>
              <a:rPr lang="en-US" dirty="0"/>
              <a:t>DO NOT get up and leave.</a:t>
            </a:r>
          </a:p>
          <a:p>
            <a:pPr marL="347472" lvl="1" indent="0">
              <a:buNone/>
            </a:pPr>
            <a:endParaRPr lang="en-US" dirty="0"/>
          </a:p>
          <a:p>
            <a:r>
              <a:rPr lang="en-US" dirty="0"/>
              <a:t>Remember to:</a:t>
            </a:r>
          </a:p>
          <a:p>
            <a:pPr lvl="1"/>
            <a:r>
              <a:rPr lang="en-US" dirty="0"/>
              <a:t>First, THANK your interviewers for their time and CONSIDERATION.</a:t>
            </a:r>
          </a:p>
          <a:p>
            <a:pPr lvl="1"/>
            <a:r>
              <a:rPr lang="en-US" dirty="0"/>
              <a:t>Second, walk over and shake their hands again. If you remember their names say “Thank you Mr./Ms. ____ for your time.” Leaves a great impression!</a:t>
            </a:r>
          </a:p>
          <a:p>
            <a:pPr lvl="1"/>
            <a:r>
              <a:rPr lang="en-US" dirty="0"/>
              <a:t>Then you may exit!!!</a:t>
            </a:r>
          </a:p>
        </p:txBody>
      </p:sp>
      <p:pic>
        <p:nvPicPr>
          <p:cNvPr id="6148" name="Picture 4" descr="http://i.imgur.com/HoYp1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28600"/>
            <a:ext cx="2381251" cy="178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0209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1981200"/>
            <a:ext cx="1277625" cy="1295400"/>
          </a:xfrm>
          <a:prstGeom prst="rect">
            <a:avLst/>
          </a:prstGeom>
        </p:spPr>
      </p:pic>
    </p:spTree>
    <p:extLst>
      <p:ext uri="{BB962C8B-B14F-4D97-AF65-F5344CB8AC3E}">
        <p14:creationId xmlns:p14="http://schemas.microsoft.com/office/powerpoint/2010/main" val="145063242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A65A941E-16EB-41B9-A7BB-C24B2892EFA9}"/>
              </a:ext>
            </a:extLst>
          </p:cNvPr>
          <p:cNvSpPr>
            <a:spLocks noGrp="1"/>
          </p:cNvSpPr>
          <p:nvPr>
            <p:ph idx="1"/>
          </p:nvPr>
        </p:nvSpPr>
        <p:spPr>
          <a:xfrm>
            <a:off x="762000" y="1752600"/>
            <a:ext cx="7620000" cy="4572000"/>
          </a:xfrm>
        </p:spPr>
        <p:txBody>
          <a:bodyPr>
            <a:normAutofit/>
          </a:bodyPr>
          <a:lstStyle/>
          <a:p>
            <a:pPr eaLnBrk="1" hangingPunct="1"/>
            <a:r>
              <a:rPr lang="en-US" altLang="en-US" sz="2800" dirty="0">
                <a:ea typeface="MS PGothic" panose="020B0600070205080204" pitchFamily="34" charset="-128"/>
              </a:rPr>
              <a:t>The scholarship program is overseen by the Texas 4-H Youth Development Foundation.</a:t>
            </a:r>
          </a:p>
          <a:p>
            <a:pPr eaLnBrk="1" hangingPunct="1"/>
            <a:r>
              <a:rPr lang="en-US" altLang="en-US" sz="2800" dirty="0">
                <a:ea typeface="MS PGothic" panose="020B0600070205080204" pitchFamily="34" charset="-128"/>
              </a:rPr>
              <a:t>An </a:t>
            </a:r>
            <a:r>
              <a:rPr lang="en-US" altLang="en-US" sz="2800" b="1" i="1" dirty="0">
                <a:ea typeface="MS PGothic" panose="020B0600070205080204" pitchFamily="34" charset="-128"/>
              </a:rPr>
              <a:t>estimated $2.8 million </a:t>
            </a:r>
            <a:r>
              <a:rPr lang="en-US" altLang="en-US" sz="2800" dirty="0">
                <a:ea typeface="MS PGothic" panose="020B0600070205080204" pitchFamily="34" charset="-128"/>
              </a:rPr>
              <a:t>will be given at the Texas 4-H Roundup Scholarship Assembly.</a:t>
            </a:r>
          </a:p>
          <a:p>
            <a:pPr eaLnBrk="1" hangingPunct="1"/>
            <a:r>
              <a:rPr lang="en-US" altLang="en-US" sz="2800" dirty="0">
                <a:ea typeface="MS PGothic" panose="020B0600070205080204" pitchFamily="34" charset="-128"/>
              </a:rPr>
              <a:t>Approximately 230 scholarships will be awarded in 2024.</a:t>
            </a:r>
          </a:p>
          <a:p>
            <a:pPr eaLnBrk="1" hangingPunct="1"/>
            <a:r>
              <a:rPr lang="en-US" altLang="en-US" sz="2800" dirty="0">
                <a:ea typeface="MS PGothic" panose="020B0600070205080204" pitchFamily="34" charset="-128"/>
              </a:rPr>
              <a:t>4-H Scholarships are </a:t>
            </a:r>
            <a:r>
              <a:rPr lang="en-US" altLang="en-US" sz="2800" b="1" i="1" dirty="0">
                <a:solidFill>
                  <a:srgbClr val="008000"/>
                </a:solidFill>
                <a:ea typeface="MS PGothic" panose="020B0600070205080204" pitchFamily="34" charset="-128"/>
              </a:rPr>
              <a:t>ACADEMIC SCHOLARSHIPS</a:t>
            </a:r>
            <a:r>
              <a:rPr lang="en-US" altLang="en-US" sz="2800" dirty="0">
                <a:ea typeface="MS PGothic" panose="020B0600070205080204" pitchFamily="34" charset="-128"/>
              </a:rPr>
              <a:t> awarded based on academic record, 4-H experience, and financial need (certain scholarships).</a:t>
            </a:r>
          </a:p>
          <a:p>
            <a:pPr eaLnBrk="1" hangingPunct="1"/>
            <a:endParaRPr lang="en-US" altLang="en-US" sz="2400" dirty="0"/>
          </a:p>
        </p:txBody>
      </p:sp>
      <p:sp>
        <p:nvSpPr>
          <p:cNvPr id="9219" name="Title 1">
            <a:extLst>
              <a:ext uri="{FF2B5EF4-FFF2-40B4-BE49-F238E27FC236}">
                <a16:creationId xmlns:a16="http://schemas.microsoft.com/office/drawing/2014/main" id="{5370E3A7-91F7-460B-837C-A993FEABA5C4}"/>
              </a:ext>
            </a:extLst>
          </p:cNvPr>
          <p:cNvSpPr txBox="1">
            <a:spLocks noChangeArrowheads="1"/>
          </p:cNvSpPr>
          <p:nvPr/>
        </p:nvSpPr>
        <p:spPr bwMode="auto">
          <a:xfrm>
            <a:off x="914400" y="457200"/>
            <a:ext cx="7088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700" b="1" dirty="0">
                <a:solidFill>
                  <a:schemeClr val="accent1">
                    <a:satMod val="150000"/>
                  </a:schemeClr>
                </a:solidFill>
                <a:latin typeface="+mj-lt"/>
                <a:ea typeface="+mj-ea"/>
                <a:cs typeface="+mj-cs"/>
              </a:rPr>
              <a:t>Introduction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EED15683-5C2B-48D1-ACE2-E6DEE9872956}"/>
              </a:ext>
            </a:extLst>
          </p:cNvPr>
          <p:cNvSpPr>
            <a:spLocks noGrp="1"/>
          </p:cNvSpPr>
          <p:nvPr>
            <p:ph idx="1"/>
          </p:nvPr>
        </p:nvSpPr>
        <p:spPr>
          <a:xfrm>
            <a:off x="304800" y="1524000"/>
            <a:ext cx="8610600" cy="5715000"/>
          </a:xfrm>
        </p:spPr>
        <p:txBody>
          <a:bodyPr>
            <a:normAutofit fontScale="70000" lnSpcReduction="20000"/>
          </a:bodyPr>
          <a:lstStyle/>
          <a:p>
            <a:pPr eaLnBrk="1" hangingPunct="1">
              <a:lnSpc>
                <a:spcPct val="120000"/>
              </a:lnSpc>
            </a:pPr>
            <a:r>
              <a:rPr lang="en-US" b="1" dirty="0"/>
              <a:t>General Eligibility to apply is not limited to top ½ (50%) of class. </a:t>
            </a:r>
            <a:r>
              <a:rPr lang="en-US" dirty="0"/>
              <a:t> Youth in the 3rd or 4th quartile of their class may apply.  Some donors will still require the applicant to be in a certain percentage of class (Example: top 50%, top 10%, etc.) to receive their individual scholarship.</a:t>
            </a:r>
            <a:endParaRPr lang="en-US" altLang="en-US" dirty="0"/>
          </a:p>
          <a:p>
            <a:pPr eaLnBrk="1" hangingPunct="1">
              <a:lnSpc>
                <a:spcPct val="120000"/>
              </a:lnSpc>
            </a:pPr>
            <a:r>
              <a:rPr lang="en-US" altLang="en-US" b="1" dirty="0"/>
              <a:t>Members receiving a Terry Scholarship are NOT eligible </a:t>
            </a:r>
            <a:r>
              <a:rPr lang="en-US" altLang="en-US" dirty="0"/>
              <a:t>to receive a Texas 4-H Opportunity Scholarship (same as past few years).</a:t>
            </a:r>
          </a:p>
          <a:p>
            <a:pPr eaLnBrk="1" hangingPunct="1">
              <a:lnSpc>
                <a:spcPct val="120000"/>
              </a:lnSpc>
            </a:pPr>
            <a:r>
              <a:rPr lang="en-US" altLang="en-US" b="1" dirty="0"/>
              <a:t>Will not be using CEA verification form.  </a:t>
            </a:r>
            <a:r>
              <a:rPr lang="en-US" altLang="en-US" dirty="0"/>
              <a:t>CEA’s will receive list of applicants submitted by deadline for approval/enrollment verification/eligibility.</a:t>
            </a:r>
          </a:p>
          <a:p>
            <a:pPr eaLnBrk="1" hangingPunct="1">
              <a:lnSpc>
                <a:spcPct val="120000"/>
              </a:lnSpc>
            </a:pPr>
            <a:r>
              <a:rPr lang="en-US" altLang="en-US" dirty="0"/>
              <a:t>Applicants invited to interview will do a </a:t>
            </a:r>
            <a:r>
              <a:rPr lang="en-US" altLang="en-US" b="1" dirty="0"/>
              <a:t>“self-signup” for interview </a:t>
            </a:r>
            <a:r>
              <a:rPr lang="en-US" altLang="en-US" dirty="0"/>
              <a:t>time (first come-first serve)</a:t>
            </a:r>
          </a:p>
          <a:p>
            <a:pPr eaLnBrk="1" hangingPunct="1">
              <a:lnSpc>
                <a:spcPct val="120000"/>
              </a:lnSpc>
            </a:pPr>
            <a:r>
              <a:rPr lang="en-US" altLang="en-US" b="1" dirty="0"/>
              <a:t>ACT/SAT not required </a:t>
            </a:r>
            <a:r>
              <a:rPr lang="en-US" altLang="en-US" dirty="0"/>
              <a:t>again this year for the 4-H Opportunity Scholarship.</a:t>
            </a:r>
          </a:p>
          <a:p>
            <a:pPr eaLnBrk="1" hangingPunct="1">
              <a:lnSpc>
                <a:spcPct val="120000"/>
              </a:lnSpc>
            </a:pPr>
            <a:r>
              <a:rPr lang="en-US" altLang="en-US" b="1" dirty="0">
                <a:solidFill>
                  <a:srgbClr val="FF0000"/>
                </a:solidFill>
              </a:rPr>
              <a:t>Collegiate Scholarships will not be awarded in 2024.</a:t>
            </a:r>
          </a:p>
        </p:txBody>
      </p:sp>
      <p:sp>
        <p:nvSpPr>
          <p:cNvPr id="10243" name="Title 1">
            <a:extLst>
              <a:ext uri="{FF2B5EF4-FFF2-40B4-BE49-F238E27FC236}">
                <a16:creationId xmlns:a16="http://schemas.microsoft.com/office/drawing/2014/main" id="{163189C6-A920-4A0B-BBBF-3F7556D9DA6E}"/>
              </a:ext>
            </a:extLst>
          </p:cNvPr>
          <p:cNvSpPr txBox="1">
            <a:spLocks noChangeArrowheads="1"/>
          </p:cNvSpPr>
          <p:nvPr/>
        </p:nvSpPr>
        <p:spPr bwMode="auto">
          <a:xfrm>
            <a:off x="1219200" y="381000"/>
            <a:ext cx="735737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700" b="1" dirty="0">
                <a:solidFill>
                  <a:schemeClr val="accent1">
                    <a:satMod val="150000"/>
                  </a:schemeClr>
                </a:solidFill>
                <a:latin typeface="+mj-lt"/>
                <a:ea typeface="+mj-ea"/>
                <a:cs typeface="+mj-cs"/>
              </a:rPr>
              <a:t>Recent Program Changes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3BE4F8-F8C4-4383-832B-F4E166853F76}"/>
              </a:ext>
            </a:extLst>
          </p:cNvPr>
          <p:cNvSpPr>
            <a:spLocks noGrp="1"/>
          </p:cNvSpPr>
          <p:nvPr>
            <p:ph idx="1"/>
          </p:nvPr>
        </p:nvSpPr>
        <p:spPr>
          <a:xfrm>
            <a:off x="838200" y="1800429"/>
            <a:ext cx="6934200" cy="4413250"/>
          </a:xfrm>
        </p:spPr>
        <p:txBody>
          <a:bodyPr>
            <a:normAutofit/>
          </a:bodyPr>
          <a:lstStyle/>
          <a:p>
            <a:pPr marL="0" indent="0" eaLnBrk="1" hangingPunct="1">
              <a:buNone/>
              <a:defRPr/>
            </a:pPr>
            <a:r>
              <a:rPr lang="en-US" altLang="en-US" sz="2600" b="1" dirty="0">
                <a:ea typeface="ＭＳ Ｐゴシック" panose="020B0600070205080204" pitchFamily="34" charset="-128"/>
              </a:rPr>
              <a:t>Baccalaureate</a:t>
            </a:r>
          </a:p>
          <a:p>
            <a:pPr lvl="1" eaLnBrk="1" hangingPunct="1">
              <a:defRPr/>
            </a:pPr>
            <a:r>
              <a:rPr lang="en-US" altLang="en-US" sz="2600" dirty="0">
                <a:ea typeface="ＭＳ Ｐゴシック" panose="020B0600070205080204" pitchFamily="34" charset="-128"/>
              </a:rPr>
              <a:t>Students pursuing a Bachelor of Science or Bachelor of Arts.</a:t>
            </a:r>
          </a:p>
          <a:p>
            <a:pPr marL="0" indent="0" eaLnBrk="1" hangingPunct="1">
              <a:buNone/>
              <a:defRPr/>
            </a:pPr>
            <a:r>
              <a:rPr lang="en-US" altLang="en-US" sz="2600" b="1" dirty="0">
                <a:ea typeface="ＭＳ Ｐゴシック" panose="020B0600070205080204" pitchFamily="34" charset="-128"/>
              </a:rPr>
              <a:t>Technical</a:t>
            </a:r>
          </a:p>
          <a:p>
            <a:pPr lvl="1" eaLnBrk="1" hangingPunct="1">
              <a:defRPr/>
            </a:pPr>
            <a:r>
              <a:rPr lang="en-US" altLang="en-US" sz="2600" dirty="0">
                <a:ea typeface="ＭＳ Ｐゴシック" panose="020B0600070205080204" pitchFamily="34" charset="-128"/>
              </a:rPr>
              <a:t>Students pursuing a technical certification.</a:t>
            </a:r>
          </a:p>
          <a:p>
            <a:pPr marL="0" indent="0" eaLnBrk="1" hangingPunct="1">
              <a:buNone/>
              <a:defRPr/>
            </a:pPr>
            <a:r>
              <a:rPr lang="en-US" altLang="en-US" sz="2600" b="1" dirty="0">
                <a:ea typeface="ＭＳ Ｐゴシック" panose="020B0600070205080204" pitchFamily="34" charset="-128"/>
              </a:rPr>
              <a:t>Courageous Heart</a:t>
            </a:r>
          </a:p>
          <a:p>
            <a:pPr lvl="1" eaLnBrk="1" hangingPunct="1">
              <a:defRPr/>
            </a:pPr>
            <a:r>
              <a:rPr lang="en-US" altLang="en-US" sz="2600" dirty="0">
                <a:ea typeface="ＭＳ Ｐゴシック" panose="020B0600070205080204" pitchFamily="34" charset="-128"/>
              </a:rPr>
              <a:t>For Baccalaureate or Technical applicants.</a:t>
            </a:r>
          </a:p>
          <a:p>
            <a:pPr lvl="1" eaLnBrk="1" hangingPunct="1">
              <a:defRPr/>
            </a:pPr>
            <a:r>
              <a:rPr lang="en-US" altLang="en-US" sz="2600" dirty="0">
                <a:ea typeface="ＭＳ Ｐゴシック" panose="020B0600070205080204" pitchFamily="34" charset="-128"/>
              </a:rPr>
              <a:t>4-H members that have overcome obstacles related to medical, family, and/or education.</a:t>
            </a:r>
          </a:p>
          <a:p>
            <a:pPr eaLnBrk="1" hangingPunct="1">
              <a:defRPr/>
            </a:pPr>
            <a:endParaRPr lang="en-US" dirty="0"/>
          </a:p>
        </p:txBody>
      </p:sp>
      <p:sp>
        <p:nvSpPr>
          <p:cNvPr id="11267" name="Title 1">
            <a:extLst>
              <a:ext uri="{FF2B5EF4-FFF2-40B4-BE49-F238E27FC236}">
                <a16:creationId xmlns:a16="http://schemas.microsoft.com/office/drawing/2014/main" id="{55080418-DBAD-40EE-B8E3-44814172D6BB}"/>
              </a:ext>
            </a:extLst>
          </p:cNvPr>
          <p:cNvSpPr txBox="1">
            <a:spLocks noChangeArrowheads="1"/>
          </p:cNvSpPr>
          <p:nvPr/>
        </p:nvSpPr>
        <p:spPr bwMode="auto">
          <a:xfrm>
            <a:off x="1371600" y="457200"/>
            <a:ext cx="6756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700" b="1" dirty="0">
                <a:solidFill>
                  <a:schemeClr val="accent1">
                    <a:satMod val="150000"/>
                  </a:schemeClr>
                </a:solidFill>
                <a:latin typeface="+mj-lt"/>
                <a:ea typeface="+mj-ea"/>
                <a:cs typeface="+mj-cs"/>
              </a:rPr>
              <a:t>Scholarships Available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366BBF0B-69B2-4A65-9B38-77A4961E551E}"/>
              </a:ext>
            </a:extLst>
          </p:cNvPr>
          <p:cNvSpPr>
            <a:spLocks noGrp="1"/>
          </p:cNvSpPr>
          <p:nvPr>
            <p:ph idx="1"/>
          </p:nvPr>
        </p:nvSpPr>
        <p:spPr>
          <a:xfrm>
            <a:off x="762000" y="1905000"/>
            <a:ext cx="7429500" cy="4413250"/>
          </a:xfrm>
        </p:spPr>
        <p:txBody>
          <a:bodyPr>
            <a:normAutofit/>
          </a:bodyPr>
          <a:lstStyle/>
          <a:p>
            <a:pPr eaLnBrk="1" hangingPunct="1"/>
            <a:r>
              <a:rPr lang="en-US" altLang="en-US" sz="2800" dirty="0">
                <a:ea typeface="MS PGothic" panose="020B0600070205080204" pitchFamily="34" charset="-128"/>
              </a:rPr>
              <a:t>Current ACTIVE 4-H member and at </a:t>
            </a:r>
            <a:r>
              <a:rPr lang="en-US" altLang="en-US" sz="2800" b="1" dirty="0">
                <a:ea typeface="MS PGothic" panose="020B0600070205080204" pitchFamily="34" charset="-128"/>
              </a:rPr>
              <a:t>least two of the three previous years.</a:t>
            </a:r>
          </a:p>
          <a:p>
            <a:pPr eaLnBrk="1" hangingPunct="1"/>
            <a:r>
              <a:rPr lang="en-US" altLang="en-US" sz="2800" dirty="0">
                <a:ea typeface="MS PGothic" panose="020B0600070205080204" pitchFamily="34" charset="-128"/>
              </a:rPr>
              <a:t>Be a United States citizen.</a:t>
            </a:r>
          </a:p>
          <a:p>
            <a:pPr eaLnBrk="1" hangingPunct="1"/>
            <a:r>
              <a:rPr lang="en-US" altLang="en-US" sz="2800" dirty="0">
                <a:ea typeface="MS PGothic" panose="020B0600070205080204" pitchFamily="34" charset="-128"/>
              </a:rPr>
              <a:t>Be a Texas resident.</a:t>
            </a:r>
          </a:p>
          <a:p>
            <a:pPr eaLnBrk="1" hangingPunct="1"/>
            <a:r>
              <a:rPr lang="en-US" altLang="en-US" sz="2800" dirty="0">
                <a:ea typeface="MS PGothic" panose="020B0600070205080204" pitchFamily="34" charset="-128"/>
              </a:rPr>
              <a:t>Scheduled to graduate from a Texas High School (public, private, home) during 23-24 year.</a:t>
            </a:r>
          </a:p>
          <a:p>
            <a:pPr eaLnBrk="1" hangingPunct="1"/>
            <a:r>
              <a:rPr lang="en-US" altLang="en-US" sz="2800" dirty="0">
                <a:ea typeface="MS PGothic" panose="020B0600070205080204" pitchFamily="34" charset="-128"/>
              </a:rPr>
              <a:t>Been accepted into a </a:t>
            </a:r>
            <a:r>
              <a:rPr lang="en-US" altLang="en-US" sz="2800" b="1" dirty="0">
                <a:ea typeface="MS PGothic" panose="020B0600070205080204" pitchFamily="34" charset="-128"/>
              </a:rPr>
              <a:t>Texas</a:t>
            </a:r>
            <a:r>
              <a:rPr lang="en-US" altLang="en-US" sz="2800" dirty="0">
                <a:ea typeface="MS PGothic" panose="020B0600070205080204" pitchFamily="34" charset="-128"/>
              </a:rPr>
              <a:t> College/University or technical school by the time of interview. </a:t>
            </a:r>
            <a:r>
              <a:rPr lang="en-US" altLang="en-US" sz="2800" i="1" dirty="0">
                <a:ea typeface="MS PGothic" panose="020B0600070205080204" pitchFamily="34" charset="-128"/>
              </a:rPr>
              <a:t>NO OUT OF STATE SCHOOLS.</a:t>
            </a:r>
            <a:endParaRPr lang="en-US" altLang="en-US" sz="3600" i="1" dirty="0">
              <a:ea typeface="MS PGothic" panose="020B0600070205080204" pitchFamily="34" charset="-128"/>
            </a:endParaRPr>
          </a:p>
        </p:txBody>
      </p:sp>
      <p:sp>
        <p:nvSpPr>
          <p:cNvPr id="12291" name="Title 1">
            <a:extLst>
              <a:ext uri="{FF2B5EF4-FFF2-40B4-BE49-F238E27FC236}">
                <a16:creationId xmlns:a16="http://schemas.microsoft.com/office/drawing/2014/main" id="{FCAA48C6-EDA6-4A1A-88FF-BB47492B37DF}"/>
              </a:ext>
            </a:extLst>
          </p:cNvPr>
          <p:cNvSpPr txBox="1">
            <a:spLocks noChangeArrowheads="1"/>
          </p:cNvSpPr>
          <p:nvPr/>
        </p:nvSpPr>
        <p:spPr bwMode="auto">
          <a:xfrm>
            <a:off x="304800" y="457200"/>
            <a:ext cx="9906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700" b="1" dirty="0">
                <a:solidFill>
                  <a:schemeClr val="accent1">
                    <a:satMod val="150000"/>
                  </a:schemeClr>
                </a:solidFill>
                <a:latin typeface="+mj-lt"/>
                <a:ea typeface="+mj-ea"/>
                <a:cs typeface="+mj-cs"/>
              </a:rPr>
              <a:t>General Eligibility Requirements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2781</TotalTime>
  <Words>4819</Words>
  <Application>Microsoft Office PowerPoint</Application>
  <PresentationFormat>On-screen Show (4:3)</PresentationFormat>
  <Paragraphs>401</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Calibri</vt:lpstr>
      <vt:lpstr>Century Schoolbook</vt:lpstr>
      <vt:lpstr>Corbel</vt:lpstr>
      <vt:lpstr>Wingdings</vt:lpstr>
      <vt:lpstr>Wingdings 2</vt:lpstr>
      <vt:lpstr>Wingdings 3</vt:lpstr>
      <vt:lpstr>Module</vt:lpstr>
      <vt:lpstr>District 10 4-H Foundation  Scholarship Workshop</vt:lpstr>
      <vt:lpstr>PowerPoint Presentation</vt:lpstr>
      <vt:lpstr>The mind frame for success…</vt:lpstr>
      <vt:lpstr>Don’t get caught off guard!</vt:lpstr>
      <vt:lpstr>Texas 4-H Foundation Opportunity Scholarship</vt:lpstr>
      <vt:lpstr>PowerPoint Presentation</vt:lpstr>
      <vt:lpstr>PowerPoint Presentation</vt:lpstr>
      <vt:lpstr>PowerPoint Presentation</vt:lpstr>
      <vt:lpstr>PowerPoint Presentation</vt:lpstr>
      <vt:lpstr>PowerPoint Presentation</vt:lpstr>
      <vt:lpstr>2024 FAFSA CHANGE</vt:lpstr>
      <vt:lpstr>Scholarships for 4-H Members</vt:lpstr>
      <vt:lpstr>PowerPoint Presentation</vt:lpstr>
      <vt:lpstr>PowerPoint Presentation</vt:lpstr>
      <vt:lpstr>PowerPoint Presentation</vt:lpstr>
      <vt:lpstr>PowerPoint Presentation</vt:lpstr>
      <vt:lpstr>PowerPoint Presentation</vt:lpstr>
      <vt:lpstr>PowerPoint Presentation</vt:lpstr>
      <vt:lpstr>4-H Scholarship Portal</vt:lpstr>
      <vt:lpstr>PowerPoint Presentation</vt:lpstr>
      <vt:lpstr>PowerPoint Presentation</vt:lpstr>
      <vt:lpstr>PowerPoint Presentation</vt:lpstr>
      <vt:lpstr>PowerPoint Presentation</vt:lpstr>
      <vt:lpstr>Application Tips</vt:lpstr>
      <vt:lpstr>PowerPoint Presentation</vt:lpstr>
      <vt:lpstr>Foundation Scholarship Rubric</vt:lpstr>
      <vt:lpstr>Written Application</vt:lpstr>
      <vt:lpstr>Section Breakdowns</vt:lpstr>
      <vt:lpstr>Low Scoring Example</vt:lpstr>
      <vt:lpstr>Ways to Improve…</vt:lpstr>
      <vt:lpstr>Format is UP TO YOU!</vt:lpstr>
      <vt:lpstr>Section Breakdowns</vt:lpstr>
      <vt:lpstr>Low Scoring Example</vt:lpstr>
      <vt:lpstr>Ways to Improve…</vt:lpstr>
      <vt:lpstr>Section Breakdowns</vt:lpstr>
      <vt:lpstr>Low Scoring Example</vt:lpstr>
      <vt:lpstr>Ways to Improve…</vt:lpstr>
      <vt:lpstr>Section Breakdowns</vt:lpstr>
      <vt:lpstr>Low Scoring Example</vt:lpstr>
      <vt:lpstr>Ways to Improve…</vt:lpstr>
      <vt:lpstr>Section Breakdowns</vt:lpstr>
      <vt:lpstr>Break it down…</vt:lpstr>
      <vt:lpstr>Section Breakdowns</vt:lpstr>
      <vt:lpstr>Do’s &amp; Don’ts</vt:lpstr>
      <vt:lpstr>Section Breakdowns</vt:lpstr>
      <vt:lpstr>Break it Down</vt:lpstr>
      <vt:lpstr>Interview Preparation</vt:lpstr>
      <vt:lpstr>Foundation Scholarship Interviews</vt:lpstr>
      <vt:lpstr>Preparation is KEY </vt:lpstr>
      <vt:lpstr>Research, research, research!</vt:lpstr>
      <vt:lpstr>Make a GREAT First Impression</vt:lpstr>
      <vt:lpstr>Answering Interview Questions</vt:lpstr>
      <vt:lpstr>Your BODY is TALKING!</vt:lpstr>
      <vt:lpstr>ABSOLUTE NO!!!!</vt:lpstr>
      <vt:lpstr>Ending the Interview…</vt:lpstr>
      <vt:lpstr>Ending the Interview…</vt:lpstr>
      <vt:lpstr>Seal the DEAL!</vt:lpstr>
      <vt:lpstr>Questions?</vt:lpstr>
    </vt:vector>
  </TitlesOfParts>
  <Company>Bexar County Information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4-H Scholarship Workshop</dc:title>
  <dc:creator>Natalie Cervantes</dc:creator>
  <cp:lastModifiedBy>Natalie T. Cervantes</cp:lastModifiedBy>
  <cp:revision>97</cp:revision>
  <dcterms:created xsi:type="dcterms:W3CDTF">2014-11-10T17:45:19Z</dcterms:created>
  <dcterms:modified xsi:type="dcterms:W3CDTF">2023-12-07T22:38:39Z</dcterms:modified>
</cp:coreProperties>
</file>